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28"/>
  </p:notesMasterIdLst>
  <p:sldIdLst>
    <p:sldId id="256" r:id="rId2"/>
    <p:sldId id="258" r:id="rId3"/>
    <p:sldId id="261" r:id="rId4"/>
    <p:sldId id="257" r:id="rId5"/>
    <p:sldId id="259" r:id="rId6"/>
    <p:sldId id="262" r:id="rId7"/>
    <p:sldId id="263" r:id="rId8"/>
    <p:sldId id="264" r:id="rId9"/>
    <p:sldId id="266" r:id="rId10"/>
    <p:sldId id="267" r:id="rId11"/>
    <p:sldId id="265" r:id="rId12"/>
    <p:sldId id="268" r:id="rId13"/>
    <p:sldId id="270" r:id="rId14"/>
    <p:sldId id="271" r:id="rId15"/>
    <p:sldId id="272" r:id="rId16"/>
    <p:sldId id="273" r:id="rId17"/>
    <p:sldId id="274" r:id="rId18"/>
    <p:sldId id="269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55" autoAdjust="0"/>
  </p:normalViewPr>
  <p:slideViewPr>
    <p:cSldViewPr>
      <p:cViewPr varScale="1">
        <p:scale>
          <a:sx n="68" d="100"/>
          <a:sy n="68" d="100"/>
        </p:scale>
        <p:origin x="-5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55" d="100"/>
          <a:sy n="55" d="100"/>
        </p:scale>
        <p:origin x="-255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ED500-AD68-48BA-A1CC-262B0332A77D}" type="datetimeFigureOut">
              <a:rPr lang="zh-CN" altLang="en-US" smtClean="0"/>
              <a:pPr/>
              <a:t>2013/4/3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22D7AA-E9D1-4E55-999B-89D4C6F4E1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2D7AA-E9D1-4E55-999B-89D4C6F4E16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14908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14400" y="469435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altLang="zh-CN" smtClean="0"/>
              <a:t>eic task fore meeting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68307" y="3938596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68508" y="3905515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68510" y="4028265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3794373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圆角矩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 task fore meeting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 task fore meeting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 task fore meeting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圆角矩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 task fore meeting</a:t>
            </a:r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altLang="zh-CN" smtClean="0"/>
              <a:t>eic task fore meeting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40849"/>
            <a:ext cx="3960440" cy="939879"/>
          </a:xfrm>
        </p:spPr>
        <p:txBody>
          <a:bodyPr wrap="square" anchor="t">
            <a:normAutofit/>
          </a:bodyPr>
          <a:lstStyle>
            <a:lvl1pPr>
              <a:defRPr b="1" i="1" u="sng">
                <a:latin typeface="+mj-lt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22" name="文本占位符 21"/>
          <p:cNvSpPr>
            <a:spLocks noGrp="1"/>
          </p:cNvSpPr>
          <p:nvPr>
            <p:ph type="body" sz="quarter" idx="10"/>
          </p:nvPr>
        </p:nvSpPr>
        <p:spPr>
          <a:xfrm>
            <a:off x="4572000" y="116632"/>
            <a:ext cx="4320480" cy="369332"/>
          </a:xfrm>
        </p:spPr>
        <p:txBody>
          <a:bodyPr wrap="square">
            <a:normAutofit/>
          </a:bodyPr>
          <a:lstStyle>
            <a:lvl1pPr algn="r">
              <a:buNone/>
              <a:defRPr sz="18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1" u="sng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 task fore meeting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圆角矩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altLang="zh-CN" smtClean="0"/>
              <a:t>eic task fore meeting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 task fore meeting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 task fore meeting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 task fore meeting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 task fore 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altLang="zh-CN" dirty="0" err="1" smtClean="0"/>
              <a:t>eic</a:t>
            </a:r>
            <a:r>
              <a:rPr lang="en-US" altLang="zh-CN" dirty="0" smtClean="0"/>
              <a:t> task fore meeting</a:t>
            </a:r>
            <a:endParaRPr lang="zh-CN" alt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圆角矩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960440" cy="432048"/>
          </a:xfrm>
          <a:prstGeom prst="rect">
            <a:avLst/>
          </a:prstGeom>
        </p:spPr>
        <p:txBody>
          <a:bodyPr bIns="91440" anchor="b" anchorCtr="0">
            <a:noAutofit/>
          </a:bodyPr>
          <a:lstStyle/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62" r:id="rId2"/>
    <p:sldLayoutId id="2147483961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1" r:id="rId11"/>
    <p:sldLayoutId id="2147483972" r:id="rId12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2400" kern="1200">
          <a:solidFill>
            <a:schemeClr val="accent5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iki.bnl.gov/eic/index.php/Dihadron" TargetMode="Externa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Updates on the study of </a:t>
            </a:r>
            <a:r>
              <a:rPr lang="en-US" altLang="zh-CN" dirty="0" err="1" smtClean="0"/>
              <a:t>dihadron</a:t>
            </a:r>
            <a:r>
              <a:rPr lang="en-US" altLang="zh-CN" dirty="0" smtClean="0"/>
              <a:t> correlation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zh-CN" dirty="0" smtClean="0"/>
              <a:t>Liang </a:t>
            </a:r>
            <a:r>
              <a:rPr lang="en-US" altLang="zh-CN" dirty="0" err="1" smtClean="0"/>
              <a:t>Zheng</a:t>
            </a:r>
            <a:r>
              <a:rPr lang="en-US" altLang="zh-CN" dirty="0" smtClean="0"/>
              <a:t> </a:t>
            </a:r>
          </a:p>
          <a:p>
            <a:r>
              <a:rPr lang="en-US" altLang="zh-CN" dirty="0" smtClean="0"/>
              <a:t>EIC task force meeting </a:t>
            </a:r>
            <a:endParaRPr lang="zh-CN" altLang="en-US" dirty="0"/>
          </a:p>
        </p:txBody>
      </p:sp>
      <p:pic>
        <p:nvPicPr>
          <p:cNvPr id="12" name="Picture 20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8819" b="18819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Two: Compare with CGC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zh-CN" dirty="0" err="1" smtClean="0"/>
              <a:t>ep</a:t>
            </a:r>
            <a:r>
              <a:rPr lang="en-US" altLang="zh-CN" dirty="0" smtClean="0"/>
              <a:t> </a:t>
            </a:r>
            <a:r>
              <a:rPr lang="zh-CN" altLang="en-US" dirty="0" smtClean="0"/>
              <a:t>∆</a:t>
            </a:r>
            <a:r>
              <a:rPr lang="el-GR" altLang="zh-CN" dirty="0" smtClean="0"/>
              <a:t>φ</a:t>
            </a:r>
            <a:r>
              <a:rPr lang="en-US" altLang="zh-CN" baseline="-25000" dirty="0" smtClean="0"/>
              <a:t> </a:t>
            </a:r>
            <a:r>
              <a:rPr lang="en-US" altLang="zh-CN" dirty="0" smtClean="0"/>
              <a:t>with JETSET fragmentation when </a:t>
            </a:r>
            <a:r>
              <a:rPr lang="en-US" altLang="zh-CN" dirty="0" err="1" smtClean="0"/>
              <a:t>frag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 on</a:t>
            </a:r>
            <a:endParaRPr lang="zh-CN" altLang="en-US" baseline="-25000" dirty="0" smtClean="0"/>
          </a:p>
          <a:p>
            <a:endParaRPr lang="zh-CN" altLang="en-US" dirty="0"/>
          </a:p>
        </p:txBody>
      </p:sp>
      <p:sp>
        <p:nvSpPr>
          <p:cNvPr id="4" name="CustomShape 2"/>
          <p:cNvSpPr/>
          <p:nvPr/>
        </p:nvSpPr>
        <p:spPr>
          <a:xfrm>
            <a:off x="251520" y="1268760"/>
            <a:ext cx="4176464" cy="1273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e+p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30x100GeV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0.5&lt;Q</a:t>
            </a:r>
            <a:r>
              <a:rPr lang="en-US" baseline="30000" dirty="0" smtClean="0">
                <a:solidFill>
                  <a:srgbClr val="000000"/>
                </a:solidFill>
                <a:latin typeface="+mn-ea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&lt;1.5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 0.65&lt;y&lt;0.75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0.2 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&lt; z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z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0.4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baseline="-250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&gt; 2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1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endParaRPr baseline="30000" dirty="0"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505670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Parton shower switched off, </a:t>
            </a:r>
            <a:r>
              <a:rPr lang="en-US" altLang="zh-CN" dirty="0" smtClean="0">
                <a:solidFill>
                  <a:srgbClr val="0070C0"/>
                </a:solidFill>
              </a:rPr>
              <a:t>blue</a:t>
            </a:r>
            <a:r>
              <a:rPr lang="en-US" altLang="zh-CN" dirty="0" smtClean="0"/>
              <a:t>/</a:t>
            </a:r>
            <a:r>
              <a:rPr lang="en-US" altLang="zh-CN" dirty="0" smtClean="0">
                <a:solidFill>
                  <a:srgbClr val="92D050"/>
                </a:solidFill>
              </a:rPr>
              <a:t>green</a:t>
            </a:r>
            <a:r>
              <a:rPr lang="en-US" altLang="zh-CN" dirty="0" smtClean="0"/>
              <a:t> curve from Bowen’s calculation </a:t>
            </a:r>
            <a:r>
              <a:rPr lang="en-US" altLang="zh-CN" dirty="0" smtClean="0">
                <a:solidFill>
                  <a:srgbClr val="0070C0"/>
                </a:solidFill>
              </a:rPr>
              <a:t>w/o</a:t>
            </a:r>
            <a:r>
              <a:rPr lang="en-US" altLang="zh-CN" dirty="0" smtClean="0"/>
              <a:t>  or </a:t>
            </a:r>
            <a:r>
              <a:rPr lang="en-US" altLang="zh-CN" dirty="0" smtClean="0">
                <a:solidFill>
                  <a:srgbClr val="92D050"/>
                </a:solidFill>
              </a:rPr>
              <a:t>with</a:t>
            </a:r>
            <a:r>
              <a:rPr lang="en-US" altLang="zh-CN" dirty="0" smtClean="0"/>
              <a:t> fragmentation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endParaRPr lang="zh-CN" altLang="en-US" baseline="-25000" dirty="0"/>
          </a:p>
        </p:txBody>
      </p:sp>
      <p:pic>
        <p:nvPicPr>
          <p:cNvPr id="27650" name="Picture 2" descr="File:DeltaPhi 30x100 Q2 1 y 0.7 PGF kt 0.6 noPS frag 0.3 z 0.25 0.35 trig 2 10 ktGauss jetset CG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82" y="3717032"/>
            <a:ext cx="4309110" cy="2922270"/>
          </a:xfrm>
          <a:prstGeom prst="rect">
            <a:avLst/>
          </a:prstGeom>
          <a:noFill/>
        </p:spPr>
      </p:pic>
      <p:pic>
        <p:nvPicPr>
          <p:cNvPr id="27652" name="Picture 4" descr="File:DeltaPhi 30x100 Q2 1 y 0.7 PGF kt 0.6 noPS frag 0.4 z 0.25 0.35 trig 2 10 ktGauss jetset CG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717032"/>
            <a:ext cx="4309110" cy="292227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835696" y="3429000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Frag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 = 0.3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28184" y="3429000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Frag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 = 0.4</a:t>
            </a:r>
            <a:endParaRPr lang="zh-CN" altLang="en-US" dirty="0"/>
          </a:p>
        </p:txBody>
      </p:sp>
      <p:pic>
        <p:nvPicPr>
          <p:cNvPr id="10" name="Picture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80536" y="836712"/>
            <a:ext cx="3075840" cy="694440"/>
          </a:xfrm>
          <a:prstGeom prst="rect">
            <a:avLst/>
          </a:prstGeom>
        </p:spPr>
      </p:pic>
      <p:pic>
        <p:nvPicPr>
          <p:cNvPr id="11" name="Picture 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941656" y="1700808"/>
            <a:ext cx="2294640" cy="5709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88024" y="476672"/>
            <a:ext cx="4099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kT</a:t>
            </a:r>
            <a:r>
              <a:rPr lang="en-US" altLang="zh-CN" dirty="0" smtClean="0"/>
              <a:t> distribution changed from PYTHIA default: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860032" y="1484784"/>
            <a:ext cx="2001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to a gauss distribution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60032" y="2708920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No decay result rescaled based on the decay integral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60032" y="2195572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with </a:t>
            </a:r>
            <a:r>
              <a:rPr lang="el-GR" altLang="zh-CN" dirty="0" smtClean="0">
                <a:latin typeface="Calibri"/>
              </a:rPr>
              <a:t>σ</a:t>
            </a:r>
            <a:r>
              <a:rPr lang="en-US" altLang="zh-CN" dirty="0" smtClean="0">
                <a:latin typeface="Calibri"/>
              </a:rPr>
              <a:t>=0.6</a:t>
            </a:r>
            <a:endParaRPr lang="zh-CN" altLang="en-US" dirty="0"/>
          </a:p>
        </p:txBody>
      </p:sp>
      <p:sp>
        <p:nvSpPr>
          <p:cNvPr id="18" name="日期占位符 1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9" name="灯片编号占位符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Two: Compare with CGC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err="1" smtClean="0"/>
              <a:t>ep</a:t>
            </a:r>
            <a:r>
              <a:rPr lang="en-US" altLang="zh-CN" dirty="0" smtClean="0"/>
              <a:t> </a:t>
            </a:r>
            <a:r>
              <a:rPr lang="zh-CN" altLang="en-US" dirty="0" smtClean="0"/>
              <a:t>∆</a:t>
            </a:r>
            <a:r>
              <a:rPr lang="el-GR" altLang="zh-CN" dirty="0" smtClean="0"/>
              <a:t>φ</a:t>
            </a:r>
            <a:r>
              <a:rPr lang="en-US" altLang="zh-CN" baseline="-25000" dirty="0" smtClean="0"/>
              <a:t> </a:t>
            </a:r>
            <a:r>
              <a:rPr lang="en-US" altLang="zh-CN" dirty="0" smtClean="0"/>
              <a:t>with DSS fragmentation</a:t>
            </a:r>
            <a:endParaRPr lang="zh-CN" altLang="en-US" baseline="-25000" dirty="0" smtClean="0"/>
          </a:p>
          <a:p>
            <a:endParaRPr lang="zh-CN" altLang="en-US" dirty="0"/>
          </a:p>
        </p:txBody>
      </p:sp>
      <p:sp>
        <p:nvSpPr>
          <p:cNvPr id="8" name="CustomShape 2"/>
          <p:cNvSpPr/>
          <p:nvPr/>
        </p:nvSpPr>
        <p:spPr>
          <a:xfrm>
            <a:off x="283751" y="764704"/>
            <a:ext cx="4176464" cy="1273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e+p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30x100GeV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1.0&lt;Q</a:t>
            </a:r>
            <a:r>
              <a:rPr lang="en-US" baseline="30000" dirty="0" smtClean="0">
                <a:solidFill>
                  <a:srgbClr val="000000"/>
                </a:solidFill>
                <a:latin typeface="+mn-ea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&lt;2.0,  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0.65&lt;y&lt;0.75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0.25 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&lt; z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z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0.35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baseline="-250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&gt; 2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1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endParaRPr baseline="300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81848" y="539388"/>
            <a:ext cx="326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k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 from a gauss distribution function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5759" y="2001614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Parton shower switched off, </a:t>
            </a:r>
            <a:r>
              <a:rPr lang="en-US" altLang="zh-CN" dirty="0" smtClean="0">
                <a:solidFill>
                  <a:srgbClr val="0070C0"/>
                </a:solidFill>
              </a:rPr>
              <a:t>blue</a:t>
            </a:r>
            <a:r>
              <a:rPr lang="en-US" altLang="zh-CN" dirty="0" smtClean="0"/>
              <a:t>/</a:t>
            </a:r>
            <a:r>
              <a:rPr lang="en-US" altLang="zh-CN" dirty="0" smtClean="0">
                <a:solidFill>
                  <a:srgbClr val="92D050"/>
                </a:solidFill>
              </a:rPr>
              <a:t>green</a:t>
            </a:r>
            <a:r>
              <a:rPr lang="en-US" altLang="zh-CN" dirty="0" smtClean="0"/>
              <a:t> curve from Bowen’s calculation </a:t>
            </a:r>
            <a:r>
              <a:rPr lang="en-US" altLang="zh-CN" dirty="0" smtClean="0">
                <a:solidFill>
                  <a:srgbClr val="0070C0"/>
                </a:solidFill>
              </a:rPr>
              <a:t>w/o</a:t>
            </a:r>
            <a:r>
              <a:rPr lang="en-US" altLang="zh-CN" dirty="0" smtClean="0"/>
              <a:t>  or </a:t>
            </a:r>
            <a:r>
              <a:rPr lang="en-US" altLang="zh-CN" dirty="0" smtClean="0">
                <a:solidFill>
                  <a:srgbClr val="92D050"/>
                </a:solidFill>
              </a:rPr>
              <a:t>with</a:t>
            </a:r>
            <a:r>
              <a:rPr lang="en-US" altLang="zh-CN" dirty="0" smtClean="0"/>
              <a:t> fragmentation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endParaRPr lang="zh-CN" altLang="en-US" baseline="-25000" dirty="0"/>
          </a:p>
        </p:txBody>
      </p:sp>
      <p:pic>
        <p:nvPicPr>
          <p:cNvPr id="11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19456" y="904532"/>
            <a:ext cx="2294640" cy="5709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53856" y="1475492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with </a:t>
            </a:r>
            <a:r>
              <a:rPr lang="el-GR" altLang="zh-CN" dirty="0" smtClean="0">
                <a:latin typeface="Calibri"/>
              </a:rPr>
              <a:t>σ</a:t>
            </a:r>
            <a:r>
              <a:rPr lang="en-US" altLang="zh-CN" dirty="0" smtClean="0">
                <a:latin typeface="Calibri"/>
              </a:rPr>
              <a:t>=0.6</a:t>
            </a:r>
            <a:endParaRPr lang="zh-CN" alt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735" y="3298755"/>
            <a:ext cx="4241006" cy="2866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0255" y="3284984"/>
            <a:ext cx="4216241" cy="2866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579895" y="2852936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No </a:t>
            </a:r>
            <a:r>
              <a:rPr lang="en-US" altLang="zh-CN" dirty="0" err="1" smtClean="0"/>
              <a:t>frag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endParaRPr lang="zh-CN" altLang="en-US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5896290" y="2852936"/>
            <a:ext cx="1429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frag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r>
              <a:rPr lang="en-US" altLang="zh-CN" baseline="-25000" dirty="0" smtClean="0"/>
              <a:t> </a:t>
            </a:r>
            <a:r>
              <a:rPr lang="en-US" altLang="zh-CN" dirty="0" smtClean="0"/>
              <a:t>= 0.4</a:t>
            </a:r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2276872"/>
            <a:ext cx="39528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4932040" y="1916832"/>
            <a:ext cx="178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Factorization scale:</a:t>
            </a:r>
            <a:endParaRPr lang="zh-CN" alt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9" name="灯片编号占位符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Two: Compare with CGC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err="1" smtClean="0"/>
              <a:t>ep</a:t>
            </a:r>
            <a:r>
              <a:rPr lang="en-US" altLang="zh-CN" dirty="0" smtClean="0"/>
              <a:t> </a:t>
            </a:r>
            <a:r>
              <a:rPr lang="zh-CN" altLang="en-US" dirty="0" smtClean="0"/>
              <a:t>∆</a:t>
            </a:r>
            <a:r>
              <a:rPr lang="el-GR" altLang="zh-CN" dirty="0" smtClean="0"/>
              <a:t>φ</a:t>
            </a:r>
            <a:r>
              <a:rPr lang="en-US" altLang="zh-CN" baseline="-25000" dirty="0" smtClean="0"/>
              <a:t> </a:t>
            </a:r>
            <a:r>
              <a:rPr lang="en-US" altLang="zh-CN" dirty="0" smtClean="0"/>
              <a:t>with DSS fragmentation</a:t>
            </a:r>
            <a:endParaRPr lang="zh-CN" altLang="en-US" baseline="-25000" dirty="0" smtClean="0"/>
          </a:p>
          <a:p>
            <a:endParaRPr lang="zh-CN" altLang="en-US" dirty="0"/>
          </a:p>
        </p:txBody>
      </p:sp>
      <p:sp>
        <p:nvSpPr>
          <p:cNvPr id="8" name="CustomShape 2"/>
          <p:cNvSpPr/>
          <p:nvPr/>
        </p:nvSpPr>
        <p:spPr>
          <a:xfrm>
            <a:off x="283751" y="764704"/>
            <a:ext cx="4176464" cy="1273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e+p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30x100GeV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3.5&lt;Q</a:t>
            </a:r>
            <a:r>
              <a:rPr lang="en-US" baseline="30000" dirty="0" smtClean="0">
                <a:solidFill>
                  <a:srgbClr val="000000"/>
                </a:solidFill>
                <a:latin typeface="+mn-ea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&lt;4.5,  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0.65&lt;y&lt;0.75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0.25 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&lt; z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z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0.35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baseline="-250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&gt; 2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1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endParaRPr baseline="30000" dirty="0">
              <a:latin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5759" y="2001614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Parton shower switched off, </a:t>
            </a:r>
            <a:r>
              <a:rPr lang="en-US" altLang="zh-CN" dirty="0" smtClean="0">
                <a:solidFill>
                  <a:srgbClr val="0070C0"/>
                </a:solidFill>
              </a:rPr>
              <a:t>blue</a:t>
            </a:r>
            <a:r>
              <a:rPr lang="en-US" altLang="zh-CN" dirty="0" smtClean="0"/>
              <a:t>/</a:t>
            </a:r>
            <a:r>
              <a:rPr lang="en-US" altLang="zh-CN" dirty="0" smtClean="0">
                <a:solidFill>
                  <a:srgbClr val="92D050"/>
                </a:solidFill>
              </a:rPr>
              <a:t>green</a:t>
            </a:r>
            <a:r>
              <a:rPr lang="en-US" altLang="zh-CN" dirty="0" smtClean="0"/>
              <a:t> curve from Bowen’s calculation </a:t>
            </a:r>
            <a:r>
              <a:rPr lang="en-US" altLang="zh-CN" dirty="0" smtClean="0">
                <a:solidFill>
                  <a:srgbClr val="0070C0"/>
                </a:solidFill>
              </a:rPr>
              <a:t>w/o</a:t>
            </a:r>
            <a:r>
              <a:rPr lang="en-US" altLang="zh-CN" dirty="0" smtClean="0"/>
              <a:t>  or </a:t>
            </a:r>
            <a:r>
              <a:rPr lang="en-US" altLang="zh-CN" dirty="0" smtClean="0">
                <a:solidFill>
                  <a:srgbClr val="92D050"/>
                </a:solidFill>
              </a:rPr>
              <a:t>with</a:t>
            </a:r>
            <a:r>
              <a:rPr lang="en-US" altLang="zh-CN" dirty="0" smtClean="0"/>
              <a:t> fragmentation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endParaRPr lang="zh-CN" alt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1579895" y="2852936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No </a:t>
            </a:r>
            <a:r>
              <a:rPr lang="en-US" altLang="zh-CN" dirty="0" err="1" smtClean="0"/>
              <a:t>frag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endParaRPr lang="zh-CN" altLang="en-US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5896290" y="2852936"/>
            <a:ext cx="1429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frag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r>
              <a:rPr lang="en-US" altLang="zh-CN" baseline="-25000" dirty="0" smtClean="0"/>
              <a:t> </a:t>
            </a:r>
            <a:r>
              <a:rPr lang="en-US" altLang="zh-CN" dirty="0" smtClean="0"/>
              <a:t>= 0.4</a:t>
            </a:r>
            <a:endParaRPr lang="zh-CN" altLang="en-US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273990"/>
            <a:ext cx="4259580" cy="289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970" y="3287761"/>
            <a:ext cx="4241006" cy="2866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4981848" y="548680"/>
            <a:ext cx="326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k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 from a gauss distribution function</a:t>
            </a:r>
            <a:endParaRPr lang="zh-CN" altLang="en-US" dirty="0"/>
          </a:p>
        </p:txBody>
      </p:sp>
      <p:pic>
        <p:nvPicPr>
          <p:cNvPr id="20" name="Picture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19456" y="913824"/>
            <a:ext cx="2294640" cy="57096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053856" y="1484784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with </a:t>
            </a:r>
            <a:r>
              <a:rPr lang="el-GR" altLang="zh-CN" dirty="0" smtClean="0">
                <a:latin typeface="Calibri"/>
              </a:rPr>
              <a:t>σ</a:t>
            </a:r>
            <a:r>
              <a:rPr lang="en-US" altLang="zh-CN" dirty="0" smtClean="0">
                <a:latin typeface="Calibri"/>
              </a:rPr>
              <a:t>=0.6</a:t>
            </a:r>
            <a:endParaRPr lang="zh-CN" altLang="en-US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2286164"/>
            <a:ext cx="39528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4932040" y="1926124"/>
            <a:ext cx="178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Factorization scale:</a:t>
            </a:r>
            <a:endParaRPr lang="zh-CN" altLang="en-US" dirty="0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25" name="灯片编号占位符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Three: Detector smearing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Smearing detector layout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7308" y="1556792"/>
            <a:ext cx="360040" cy="216024"/>
          </a:xfrm>
          <a:prstGeom prst="rect">
            <a:avLst/>
          </a:prstGeom>
          <a:solidFill>
            <a:srgbClr val="03E7CC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7308" y="1196752"/>
            <a:ext cx="360040" cy="21602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7308" y="836712"/>
            <a:ext cx="360040" cy="216024"/>
          </a:xfrm>
          <a:prstGeom prst="rect">
            <a:avLst/>
          </a:prstGeom>
          <a:solidFill>
            <a:srgbClr val="0070C0">
              <a:tint val="66000"/>
              <a:satMod val="16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67544" y="764704"/>
            <a:ext cx="5919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Central tracker -1&lt; </a:t>
            </a:r>
            <a:r>
              <a:rPr lang="el-GR" altLang="zh-CN" dirty="0" smtClean="0">
                <a:latin typeface="Calibri"/>
              </a:rPr>
              <a:t>η</a:t>
            </a:r>
            <a:r>
              <a:rPr lang="en-US" altLang="zh-CN" dirty="0" smtClean="0"/>
              <a:t> &lt; 1, point resolution 80 microns, 45 fit points</a:t>
            </a:r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1115452"/>
            <a:ext cx="7891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Forward/backward tracker 1&lt; </a:t>
            </a:r>
            <a:r>
              <a:rPr lang="el-GR" altLang="zh-CN" dirty="0" smtClean="0">
                <a:latin typeface="Calibri"/>
              </a:rPr>
              <a:t>η</a:t>
            </a:r>
            <a:r>
              <a:rPr lang="en-US" altLang="zh-CN" dirty="0" smtClean="0"/>
              <a:t> &lt; 3.5, -3.5 &lt; </a:t>
            </a:r>
            <a:r>
              <a:rPr lang="el-GR" altLang="zh-CN" dirty="0" smtClean="0">
                <a:latin typeface="Calibri"/>
              </a:rPr>
              <a:t>η</a:t>
            </a:r>
            <a:r>
              <a:rPr lang="en-US" altLang="zh-CN" dirty="0" smtClean="0"/>
              <a:t> &lt; -1, point resolution 80 microns, 6 planes</a:t>
            </a:r>
            <a:endParaRPr lang="zh-CN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67544" y="1475492"/>
            <a:ext cx="867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Far forward/backward tracker 3.5 &lt; </a:t>
            </a:r>
            <a:r>
              <a:rPr lang="el-GR" altLang="zh-CN" dirty="0" smtClean="0">
                <a:latin typeface="Calibri"/>
              </a:rPr>
              <a:t>η</a:t>
            </a:r>
            <a:r>
              <a:rPr lang="en-US" altLang="zh-CN" dirty="0" smtClean="0"/>
              <a:t> &lt; 4.5, -4.5 &lt; </a:t>
            </a:r>
            <a:r>
              <a:rPr lang="el-GR" altLang="zh-CN" dirty="0" smtClean="0">
                <a:latin typeface="Calibri"/>
              </a:rPr>
              <a:t>η</a:t>
            </a:r>
            <a:r>
              <a:rPr lang="en-US" altLang="zh-CN" dirty="0" smtClean="0"/>
              <a:t> &lt; -3.5, point resolution 20 microns, 12 planes</a:t>
            </a:r>
            <a:endParaRPr lang="zh-CN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39552" y="4221088"/>
            <a:ext cx="2204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Magnetic Field: B=0.3T</a:t>
            </a:r>
          </a:p>
          <a:p>
            <a:r>
              <a:rPr lang="en-US" altLang="zh-CN" dirty="0" smtClean="0"/>
              <a:t>Radiation length: 0.03</a:t>
            </a:r>
            <a:endParaRPr lang="zh-CN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9512" y="1916832"/>
            <a:ext cx="3100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Central: radial tracker</a:t>
            </a:r>
          </a:p>
          <a:p>
            <a:r>
              <a:rPr lang="en-US" altLang="zh-CN" dirty="0" smtClean="0"/>
              <a:t>Forward/Backward: planar tracker</a:t>
            </a:r>
            <a:endParaRPr lang="zh-CN" altLang="en-US" dirty="0"/>
          </a:p>
        </p:txBody>
      </p:sp>
      <p:grpSp>
        <p:nvGrpSpPr>
          <p:cNvPr id="5" name="组合 40"/>
          <p:cNvGrpSpPr/>
          <p:nvPr/>
        </p:nvGrpSpPr>
        <p:grpSpPr>
          <a:xfrm>
            <a:off x="3491880" y="1988840"/>
            <a:ext cx="3744416" cy="2880320"/>
            <a:chOff x="3131840" y="1988840"/>
            <a:chExt cx="3744416" cy="2880320"/>
          </a:xfrm>
        </p:grpSpPr>
        <p:grpSp>
          <p:nvGrpSpPr>
            <p:cNvPr id="7" name="组合 29"/>
            <p:cNvGrpSpPr/>
            <p:nvPr/>
          </p:nvGrpSpPr>
          <p:grpSpPr>
            <a:xfrm>
              <a:off x="3131840" y="1988840"/>
              <a:ext cx="3744416" cy="1296144"/>
              <a:chOff x="2699792" y="1988840"/>
              <a:chExt cx="3744416" cy="1296144"/>
            </a:xfrm>
          </p:grpSpPr>
          <p:sp>
            <p:nvSpPr>
              <p:cNvPr id="4" name="矩形 3"/>
              <p:cNvSpPr>
                <a:spLocks noChangeAspect="1"/>
              </p:cNvSpPr>
              <p:nvPr/>
            </p:nvSpPr>
            <p:spPr>
              <a:xfrm>
                <a:off x="3412671" y="1988840"/>
                <a:ext cx="2318658" cy="936104"/>
              </a:xfrm>
              <a:prstGeom prst="rect">
                <a:avLst/>
              </a:prstGeom>
              <a:solidFill>
                <a:srgbClr val="0070C0">
                  <a:tint val="66000"/>
                  <a:satMod val="160000"/>
                </a:srgb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" name="组合 25"/>
              <p:cNvGrpSpPr/>
              <p:nvPr/>
            </p:nvGrpSpPr>
            <p:grpSpPr>
              <a:xfrm>
                <a:off x="5724128" y="1988840"/>
                <a:ext cx="720080" cy="1296144"/>
                <a:chOff x="5724128" y="1988840"/>
                <a:chExt cx="720080" cy="1296144"/>
              </a:xfrm>
            </p:grpSpPr>
            <p:sp>
              <p:nvSpPr>
                <p:cNvPr id="6" name="矩形 5"/>
                <p:cNvSpPr/>
                <p:nvPr/>
              </p:nvSpPr>
              <p:spPr>
                <a:xfrm rot="16200000">
                  <a:off x="5256076" y="2456892"/>
                  <a:ext cx="1296144" cy="36004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rot="16200000">
                  <a:off x="6084168" y="2924944"/>
                  <a:ext cx="360040" cy="360040"/>
                </a:xfrm>
                <a:prstGeom prst="rect">
                  <a:avLst/>
                </a:prstGeom>
                <a:solidFill>
                  <a:srgbClr val="03E7CC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" name="组合 26"/>
              <p:cNvGrpSpPr/>
              <p:nvPr/>
            </p:nvGrpSpPr>
            <p:grpSpPr>
              <a:xfrm flipH="1">
                <a:off x="2699792" y="1988840"/>
                <a:ext cx="720080" cy="1296144"/>
                <a:chOff x="5724128" y="1988840"/>
                <a:chExt cx="720080" cy="1296144"/>
              </a:xfrm>
            </p:grpSpPr>
            <p:sp>
              <p:nvSpPr>
                <p:cNvPr id="28" name="矩形 27"/>
                <p:cNvSpPr/>
                <p:nvPr/>
              </p:nvSpPr>
              <p:spPr>
                <a:xfrm rot="16200000">
                  <a:off x="5256076" y="2456892"/>
                  <a:ext cx="1296144" cy="36004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矩形 28"/>
                <p:cNvSpPr/>
                <p:nvPr/>
              </p:nvSpPr>
              <p:spPr>
                <a:xfrm rot="16200000">
                  <a:off x="6084168" y="2924944"/>
                  <a:ext cx="360040" cy="360040"/>
                </a:xfrm>
                <a:prstGeom prst="rect">
                  <a:avLst/>
                </a:prstGeom>
                <a:solidFill>
                  <a:srgbClr val="03E7CC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1" name="组合 30"/>
            <p:cNvGrpSpPr/>
            <p:nvPr/>
          </p:nvGrpSpPr>
          <p:grpSpPr>
            <a:xfrm flipV="1">
              <a:off x="3131840" y="3573016"/>
              <a:ext cx="3744416" cy="1296144"/>
              <a:chOff x="2699792" y="1988840"/>
              <a:chExt cx="3744416" cy="1296144"/>
            </a:xfrm>
          </p:grpSpPr>
          <p:sp>
            <p:nvSpPr>
              <p:cNvPr id="32" name="矩形 31"/>
              <p:cNvSpPr>
                <a:spLocks noChangeAspect="1"/>
              </p:cNvSpPr>
              <p:nvPr/>
            </p:nvSpPr>
            <p:spPr>
              <a:xfrm>
                <a:off x="3412671" y="1988840"/>
                <a:ext cx="2318658" cy="936104"/>
              </a:xfrm>
              <a:prstGeom prst="rect">
                <a:avLst/>
              </a:prstGeom>
              <a:solidFill>
                <a:srgbClr val="0070C0">
                  <a:tint val="66000"/>
                  <a:satMod val="160000"/>
                </a:srgb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2" name="组合 25"/>
              <p:cNvGrpSpPr/>
              <p:nvPr/>
            </p:nvGrpSpPr>
            <p:grpSpPr>
              <a:xfrm>
                <a:off x="5724128" y="1988840"/>
                <a:ext cx="720080" cy="1296144"/>
                <a:chOff x="5724128" y="1988840"/>
                <a:chExt cx="720080" cy="1296144"/>
              </a:xfrm>
            </p:grpSpPr>
            <p:sp>
              <p:nvSpPr>
                <p:cNvPr id="37" name="矩形 5"/>
                <p:cNvSpPr/>
                <p:nvPr/>
              </p:nvSpPr>
              <p:spPr>
                <a:xfrm rot="16200000">
                  <a:off x="5256076" y="2456892"/>
                  <a:ext cx="1296144" cy="36004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矩形 37"/>
                <p:cNvSpPr/>
                <p:nvPr/>
              </p:nvSpPr>
              <p:spPr>
                <a:xfrm rot="16200000">
                  <a:off x="6084168" y="2924944"/>
                  <a:ext cx="360040" cy="360040"/>
                </a:xfrm>
                <a:prstGeom prst="rect">
                  <a:avLst/>
                </a:prstGeom>
                <a:solidFill>
                  <a:srgbClr val="03E7CC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" name="组合 26"/>
              <p:cNvGrpSpPr/>
              <p:nvPr/>
            </p:nvGrpSpPr>
            <p:grpSpPr>
              <a:xfrm flipH="1">
                <a:off x="2699792" y="1988840"/>
                <a:ext cx="720080" cy="1296144"/>
                <a:chOff x="5724128" y="1988840"/>
                <a:chExt cx="720080" cy="1296144"/>
              </a:xfrm>
            </p:grpSpPr>
            <p:sp>
              <p:nvSpPr>
                <p:cNvPr id="35" name="矩形 34"/>
                <p:cNvSpPr/>
                <p:nvPr/>
              </p:nvSpPr>
              <p:spPr>
                <a:xfrm rot="16200000">
                  <a:off x="5256076" y="2456892"/>
                  <a:ext cx="1296144" cy="36004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矩形 35"/>
                <p:cNvSpPr/>
                <p:nvPr/>
              </p:nvSpPr>
              <p:spPr>
                <a:xfrm rot="16200000">
                  <a:off x="6084168" y="2924944"/>
                  <a:ext cx="360040" cy="360040"/>
                </a:xfrm>
                <a:prstGeom prst="rect">
                  <a:avLst/>
                </a:prstGeom>
                <a:solidFill>
                  <a:srgbClr val="03E7CC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39" name="TextBox 38"/>
          <p:cNvSpPr txBox="1"/>
          <p:nvPr/>
        </p:nvSpPr>
        <p:spPr>
          <a:xfrm>
            <a:off x="6732240" y="5157192"/>
            <a:ext cx="2123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Simply tracking resolution considered.</a:t>
            </a:r>
            <a:endParaRPr lang="zh-CN" altLang="en-US" dirty="0"/>
          </a:p>
        </p:txBody>
      </p:sp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703" y="4941168"/>
            <a:ext cx="533740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日期占位符 3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40" name="灯片编号占位符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Three: Detector smearing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Kinematics migration</a:t>
            </a:r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889489"/>
            <a:ext cx="4278154" cy="2767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7817" y="3889489"/>
            <a:ext cx="4284345" cy="2779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57266" y="3520157"/>
            <a:ext cx="2909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20x100 </a:t>
            </a:r>
            <a:r>
              <a:rPr lang="en-US" altLang="zh-CN" dirty="0" err="1" smtClean="0"/>
              <a:t>GeV</a:t>
            </a:r>
            <a:r>
              <a:rPr lang="en-US" altLang="zh-CN" dirty="0" smtClean="0"/>
              <a:t> 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vs</a:t>
            </a:r>
            <a:r>
              <a:rPr lang="en-US" altLang="zh-CN" dirty="0" smtClean="0"/>
              <a:t> x </a:t>
            </a:r>
            <a:r>
              <a:rPr lang="en-US" altLang="zh-CN" dirty="0" err="1" smtClean="0"/>
              <a:t>unsmeared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21762" y="3529449"/>
            <a:ext cx="276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20x100 </a:t>
            </a:r>
            <a:r>
              <a:rPr lang="en-US" altLang="zh-CN" dirty="0" err="1" smtClean="0"/>
              <a:t>GeV</a:t>
            </a:r>
            <a:r>
              <a:rPr lang="en-US" altLang="zh-CN" dirty="0" smtClean="0"/>
              <a:t> 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vs</a:t>
            </a:r>
            <a:r>
              <a:rPr lang="en-US" altLang="zh-CN" dirty="0" smtClean="0"/>
              <a:t> x smeared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7266" y="2955126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Unsmeared</a:t>
            </a:r>
            <a:r>
              <a:rPr lang="en-US" altLang="zh-CN" dirty="0" smtClean="0"/>
              <a:t> event sample with cuts: 0.5 &lt; y &lt; 0.9, 2 &lt; 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&lt; 6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828675"/>
            <a:ext cx="382905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148064" y="548680"/>
            <a:ext cx="3475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Unsmeared</a:t>
            </a:r>
            <a:r>
              <a:rPr lang="en-US" altLang="zh-CN" dirty="0" smtClean="0"/>
              <a:t> scattered electron direction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5736" y="1124744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Electrons in forward/backward tracking region</a:t>
            </a:r>
            <a:endParaRPr lang="zh-CN" altLang="en-US" dirty="0"/>
          </a:p>
        </p:txBody>
      </p:sp>
      <p:cxnSp>
        <p:nvCxnSpPr>
          <p:cNvPr id="15" name="直接箭头连接符 14"/>
          <p:cNvCxnSpPr/>
          <p:nvPr/>
        </p:nvCxnSpPr>
        <p:spPr>
          <a:xfrm flipH="1" flipV="1">
            <a:off x="4211960" y="1988840"/>
            <a:ext cx="129614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日期占位符 1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Three: Detector smearing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Kinematics migration</a:t>
            </a:r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821385"/>
            <a:ext cx="428434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821385"/>
            <a:ext cx="423481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55576" y="3286725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20x100 </a:t>
            </a:r>
            <a:r>
              <a:rPr lang="en-US" altLang="zh-CN" dirty="0" err="1" smtClean="0"/>
              <a:t>GeV</a:t>
            </a:r>
            <a:r>
              <a:rPr lang="en-US" altLang="zh-CN" dirty="0" smtClean="0"/>
              <a:t> smeared loss due to kinematics migration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92080" y="3284984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30x100 </a:t>
            </a:r>
            <a:r>
              <a:rPr lang="en-US" altLang="zh-CN" dirty="0" err="1" smtClean="0"/>
              <a:t>GeV</a:t>
            </a:r>
            <a:r>
              <a:rPr lang="en-US" altLang="zh-CN" dirty="0" smtClean="0"/>
              <a:t> smeared loss due to kinematics migration</a:t>
            </a:r>
            <a:endParaRPr lang="zh-CN" altLang="en-US" dirty="0"/>
          </a:p>
        </p:txBody>
      </p:sp>
      <p:sp>
        <p:nvSpPr>
          <p:cNvPr id="9" name="CustomShape 2"/>
          <p:cNvSpPr/>
          <p:nvPr/>
        </p:nvSpPr>
        <p:spPr>
          <a:xfrm>
            <a:off x="251520" y="1268760"/>
            <a:ext cx="5040560" cy="1584176"/>
          </a:xfrm>
          <a:prstGeom prst="rect">
            <a:avLst/>
          </a:prstGeom>
        </p:spPr>
        <p:txBody>
          <a:bodyPr wrap="squar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Smeared variable cut:2.5&lt;Q</a:t>
            </a:r>
            <a:r>
              <a:rPr lang="en-US" baseline="30000" dirty="0" smtClean="0">
                <a:solidFill>
                  <a:srgbClr val="000000"/>
                </a:solidFill>
                <a:latin typeface="+mn-ea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&lt;5,  0.55&lt;y&lt;0.8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out from the event sample with </a:t>
            </a:r>
            <a:r>
              <a:rPr lang="en-US" dirty="0" err="1" smtClean="0">
                <a:solidFill>
                  <a:srgbClr val="000000"/>
                </a:solidFill>
                <a:latin typeface="+mn-ea"/>
              </a:rPr>
              <a:t>unsmeared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 kinematics: 2&lt;Q</a:t>
            </a:r>
            <a:r>
              <a:rPr lang="en-US" baseline="30000" dirty="0" smtClean="0">
                <a:solidFill>
                  <a:srgbClr val="000000"/>
                </a:solidFill>
                <a:latin typeface="+mn-ea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&lt;6, 0.5&lt;y&lt;0.9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0.2 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&lt; z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z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0.4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baseline="-250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&gt; 2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1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endParaRPr baseline="30000" dirty="0"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2160" y="908720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70C0"/>
                </a:solidFill>
              </a:rPr>
              <a:t>Smearing loss mainly come from kinematics migration.</a:t>
            </a:r>
            <a:endParaRPr lang="zh-CN" altLang="en-US" dirty="0" smtClean="0">
              <a:solidFill>
                <a:srgbClr val="0070C0"/>
              </a:solidFill>
            </a:endParaRPr>
          </a:p>
          <a:p>
            <a:r>
              <a:rPr lang="en-US" altLang="zh-CN" dirty="0" smtClean="0">
                <a:solidFill>
                  <a:srgbClr val="0070C0"/>
                </a:solidFill>
              </a:rPr>
              <a:t>Tracking information for electron not good enough in such a region…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07904" y="270892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Tracking worse for higher electron momentum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3563888" y="3429000"/>
            <a:ext cx="64807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 flipV="1">
            <a:off x="5796136" y="3212976"/>
            <a:ext cx="165618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日期占位符 1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Three: Detector smearing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detector smearing effect</a:t>
            </a:r>
            <a:endParaRPr lang="zh-CN" altLang="en-US" dirty="0"/>
          </a:p>
        </p:txBody>
      </p:sp>
      <p:pic>
        <p:nvPicPr>
          <p:cNvPr id="5" name="图片 4" descr="ep_30x100_Q2_1_y_0.7_pTSmear_chargedP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645024"/>
            <a:ext cx="4309110" cy="2934653"/>
          </a:xfrm>
          <a:prstGeom prst="rect">
            <a:avLst/>
          </a:prstGeom>
        </p:spPr>
      </p:pic>
      <p:pic>
        <p:nvPicPr>
          <p:cNvPr id="6" name="图片 5" descr="ep_30x100_Q2_1_y_0.7_zSmear_chargedP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645024"/>
            <a:ext cx="4309110" cy="2934653"/>
          </a:xfrm>
          <a:prstGeom prst="rect">
            <a:avLst/>
          </a:prstGeom>
        </p:spPr>
      </p:pic>
      <p:pic>
        <p:nvPicPr>
          <p:cNvPr id="7" name="图片 6" descr="ep_30x100_Q2_4_y_0.7_etaCorre_unsmear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908720"/>
            <a:ext cx="3977640" cy="2708910"/>
          </a:xfrm>
          <a:prstGeom prst="rect">
            <a:avLst/>
          </a:prstGeom>
        </p:spPr>
      </p:pic>
      <p:sp>
        <p:nvSpPr>
          <p:cNvPr id="8" name="CustomShape 2"/>
          <p:cNvSpPr/>
          <p:nvPr/>
        </p:nvSpPr>
        <p:spPr>
          <a:xfrm>
            <a:off x="251520" y="1268760"/>
            <a:ext cx="4176464" cy="1273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e+p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30x100GeV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2&lt;Q</a:t>
            </a:r>
            <a:r>
              <a:rPr lang="en-US" baseline="30000" dirty="0" smtClean="0">
                <a:solidFill>
                  <a:srgbClr val="000000"/>
                </a:solidFill>
                <a:latin typeface="+mn-ea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&lt;6,  0.5&lt;y&lt;0.9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0.2 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&lt; z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z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0.4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baseline="-250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&gt; 2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1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endParaRPr baseline="300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683404"/>
            <a:ext cx="4387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No kinematics migration. (No smeared 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/y cuts)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19672" y="2708920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Hadron</a:t>
            </a:r>
            <a:r>
              <a:rPr lang="en-US" altLang="zh-CN" dirty="0" smtClean="0"/>
              <a:t> pairs in center and forward/backward tracking region!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4572000" y="299695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日期占位符 1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Three: Detector smearing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Two particle correlation with smearing</a:t>
            </a:r>
            <a:endParaRPr lang="zh-CN" altLang="en-US" dirty="0"/>
          </a:p>
        </p:txBody>
      </p:sp>
      <p:pic>
        <p:nvPicPr>
          <p:cNvPr id="7" name="图片 6" descr="deltaPhi_ep_30x100_Q2_1_y_0.7_z_0.1_0.9_minibias_sme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86848" y="692696"/>
            <a:ext cx="3977640" cy="2708910"/>
          </a:xfrm>
          <a:prstGeom prst="rect">
            <a:avLst/>
          </a:prstGeom>
        </p:spPr>
      </p:pic>
      <p:pic>
        <p:nvPicPr>
          <p:cNvPr id="8" name="图片 7" descr="ep_30x100_Q2_1_y_0.7_pTSmear_T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861048"/>
            <a:ext cx="3977640" cy="2708910"/>
          </a:xfrm>
          <a:prstGeom prst="rect">
            <a:avLst/>
          </a:prstGeom>
        </p:spPr>
      </p:pic>
      <p:pic>
        <p:nvPicPr>
          <p:cNvPr id="9" name="图片 8" descr="ep_30x100_Q2_1_y_0.7_pTSmear_Ass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3816434"/>
            <a:ext cx="3977640" cy="27089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47664" y="3573016"/>
            <a:ext cx="1626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Trig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 smearing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29456" y="3573016"/>
            <a:ext cx="2008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Associate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 smearing</a:t>
            </a:r>
            <a:endParaRPr lang="zh-CN" altLang="en-US" dirty="0"/>
          </a:p>
        </p:txBody>
      </p:sp>
      <p:sp>
        <p:nvSpPr>
          <p:cNvPr id="12" name="CustomShape 2"/>
          <p:cNvSpPr/>
          <p:nvPr/>
        </p:nvSpPr>
        <p:spPr>
          <a:xfrm>
            <a:off x="251520" y="1363912"/>
            <a:ext cx="4176464" cy="1273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e+p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30x100GeV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2&lt;Q</a:t>
            </a:r>
            <a:r>
              <a:rPr lang="en-US" baseline="30000" dirty="0" smtClean="0">
                <a:solidFill>
                  <a:srgbClr val="000000"/>
                </a:solidFill>
                <a:latin typeface="+mn-ea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&lt;6,  0.5&lt;y&lt;0.9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0.2 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&lt; z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z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0.4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baseline="-250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&gt; 2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1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endParaRPr baseline="30000" dirty="0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71800" y="2782669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If no 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/x migration, no strong smearing effect.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1520" y="971436"/>
            <a:ext cx="4387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No kinematics migration. (No smeared 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/y cuts)</a:t>
            </a:r>
            <a:endParaRPr lang="zh-CN" alt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Four: Double gauss fit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Underlying quark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 imbalance probed by correlation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8" name="CustomShape 1"/>
          <p:cNvSpPr/>
          <p:nvPr/>
        </p:nvSpPr>
        <p:spPr>
          <a:xfrm>
            <a:off x="467544" y="1075880"/>
            <a:ext cx="5312160" cy="9129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Calibri"/>
              </a:rPr>
              <a:t>ep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20x100 0.65&lt;y&lt;0.75,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0.5&lt;Q</a:t>
            </a:r>
            <a:r>
              <a:rPr lang="en-US" baseline="30000" dirty="0" smtClean="0">
                <a:solidFill>
                  <a:srgbClr val="000000"/>
                </a:solidFill>
                <a:latin typeface="Calibri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&lt;1.5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Calibri"/>
              </a:rPr>
              <a:t>trig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&gt;2, 1 &lt;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Calibri"/>
              </a:rPr>
              <a:t>asso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Calibri"/>
              </a:rPr>
              <a:t>trig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 0.2&lt;z&lt;0.4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  <a:latin typeface="Calibri"/>
              </a:rPr>
              <a:t>Charged particle, all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effects/ no Initial radiation</a:t>
            </a:r>
            <a:endParaRPr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5656" y="1956395"/>
            <a:ext cx="64008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788024" y="910461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“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 imbalance” means the vector sum of the transverse momentum of two outgoing quarks</a:t>
            </a:r>
            <a:endParaRPr lang="zh-CN" altLang="en-US" dirty="0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Four: Double gauss fit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zh-CN" altLang="en-US" dirty="0" smtClean="0"/>
              <a:t>∆</a:t>
            </a:r>
            <a:r>
              <a:rPr lang="el-GR" altLang="zh-CN" dirty="0" smtClean="0"/>
              <a:t>φ</a:t>
            </a:r>
            <a:r>
              <a:rPr lang="en-US" altLang="zh-CN" dirty="0" smtClean="0"/>
              <a:t> at different </a:t>
            </a:r>
            <a:r>
              <a:rPr lang="en-US" altLang="zh-CN" dirty="0" err="1" smtClean="0"/>
              <a:t>k</a:t>
            </a:r>
            <a:r>
              <a:rPr lang="en-US" altLang="zh-CN" baseline="-25000" dirty="0" err="1" smtClean="0"/>
              <a:t>T</a:t>
            </a:r>
            <a:r>
              <a:rPr lang="en-US" altLang="zh-CN" baseline="-25000" dirty="0" smtClean="0"/>
              <a:t> </a:t>
            </a:r>
            <a:r>
              <a:rPr lang="en-US" altLang="zh-CN" dirty="0" smtClean="0"/>
              <a:t>studied by double gauss fit</a:t>
            </a:r>
            <a:endParaRPr lang="zh-CN" altLang="en-US" dirty="0" smtClean="0"/>
          </a:p>
          <a:p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281" y="3284984"/>
            <a:ext cx="4166711" cy="2860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284984"/>
            <a:ext cx="4253389" cy="2854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ustomShape 4"/>
          <p:cNvSpPr/>
          <p:nvPr/>
        </p:nvSpPr>
        <p:spPr>
          <a:xfrm>
            <a:off x="1429416" y="2992672"/>
            <a:ext cx="184644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  <a:latin typeface="Calibri"/>
              </a:rPr>
              <a:t>Fit parameters</a:t>
            </a:r>
            <a:endParaRPr dirty="0"/>
          </a:p>
        </p:txBody>
      </p:sp>
      <p:sp>
        <p:nvSpPr>
          <p:cNvPr id="9" name="CustomShape 1"/>
          <p:cNvSpPr/>
          <p:nvPr/>
        </p:nvSpPr>
        <p:spPr>
          <a:xfrm>
            <a:off x="539552" y="1412776"/>
            <a:ext cx="4248472" cy="1440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Calibri"/>
              </a:rPr>
              <a:t>ep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20x100 0.65&lt;y&lt;0.75,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1&lt;Q</a:t>
            </a:r>
            <a:r>
              <a:rPr lang="en-US" baseline="30000" dirty="0" smtClean="0">
                <a:solidFill>
                  <a:srgbClr val="000000"/>
                </a:solidFill>
                <a:latin typeface="Calibri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&lt;1.5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Calibri"/>
              </a:rPr>
              <a:t>trig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&gt;2, 1 &lt;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Calibri"/>
              </a:rPr>
              <a:t>asso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Calibri"/>
              </a:rPr>
              <a:t>trig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 0.2&lt;z&lt;0.4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  <a:latin typeface="Calibri"/>
              </a:rPr>
              <a:t>Charged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particle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all effects on</a:t>
            </a:r>
            <a:endParaRPr dirty="0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we have done up to now and where are we going?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971600" y="908720"/>
            <a:ext cx="61206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zh-CN" dirty="0" smtClean="0"/>
              <a:t>We have made the plots benchmarking possible underlying physics channel through the measurements of </a:t>
            </a:r>
            <a:r>
              <a:rPr lang="en-US" altLang="zh-CN" dirty="0" err="1" smtClean="0"/>
              <a:t>dihadron</a:t>
            </a:r>
            <a:r>
              <a:rPr lang="en-US" altLang="zh-CN" dirty="0" smtClean="0"/>
              <a:t> correlation.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dirty="0" smtClean="0"/>
              <a:t>We come up with a comparison between our Monte Carlo results and a theoretical prediction with saturation.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dirty="0" smtClean="0"/>
              <a:t>Possible detector effect is studied by a fast smearing method.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dirty="0" smtClean="0"/>
              <a:t>Performance of measurements with different luminosities.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dirty="0" smtClean="0"/>
              <a:t>Webpage as a memo note for the work has been updated in our </a:t>
            </a:r>
            <a:r>
              <a:rPr lang="en-US" altLang="zh-CN" dirty="0" err="1" smtClean="0"/>
              <a:t>wikipage</a:t>
            </a:r>
            <a:r>
              <a:rPr lang="en-US" altLang="zh-CN" dirty="0" smtClean="0"/>
              <a:t>: </a:t>
            </a:r>
            <a:r>
              <a:rPr lang="en-US" altLang="zh-CN" dirty="0" smtClean="0">
                <a:hlinkClick r:id="rId2"/>
              </a:rPr>
              <a:t>https://wiki.bnl.gov/eic/index.php/Dihadron</a:t>
            </a:r>
            <a:endParaRPr lang="en-US" altLang="zh-CN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264470"/>
            <a:ext cx="5610701" cy="2540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日期占位符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Five: Kinematics scan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zh-CN" dirty="0" smtClean="0"/>
              <a:t>Kinematics region in 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and x we will approach</a:t>
            </a:r>
            <a:endParaRPr lang="zh-CN" altLang="en-US" dirty="0" smtClean="0"/>
          </a:p>
          <a:p>
            <a:endParaRPr lang="zh-CN" altLang="en-US" dirty="0"/>
          </a:p>
        </p:txBody>
      </p:sp>
      <p:pic>
        <p:nvPicPr>
          <p:cNvPr id="6" name="图片 5" descr="energy_10_20_30_by_100_Q2vsX_y_0.05_0.95_phaseSpa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794470"/>
            <a:ext cx="6629400" cy="45148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4" y="2598003"/>
            <a:ext cx="1577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Black : 30x100</a:t>
            </a:r>
          </a:p>
          <a:p>
            <a:r>
              <a:rPr lang="en-US" altLang="zh-CN" sz="1600" dirty="0" smtClean="0">
                <a:solidFill>
                  <a:srgbClr val="FF0000"/>
                </a:solidFill>
              </a:rPr>
              <a:t>Red   : 20x100</a:t>
            </a:r>
          </a:p>
          <a:p>
            <a:r>
              <a:rPr lang="en-US" altLang="zh-CN" sz="1600" dirty="0" smtClean="0">
                <a:solidFill>
                  <a:srgbClr val="00B050"/>
                </a:solidFill>
              </a:rPr>
              <a:t>Green:10x100</a:t>
            </a:r>
            <a:endParaRPr lang="zh-CN" altLang="en-US" sz="16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3" y="921494"/>
            <a:ext cx="79208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Kinematics span for </a:t>
            </a:r>
            <a:r>
              <a:rPr lang="en-US" altLang="zh-CN" dirty="0" err="1" smtClean="0"/>
              <a:t>ep</a:t>
            </a:r>
            <a:r>
              <a:rPr lang="en-US" altLang="zh-CN" dirty="0" smtClean="0"/>
              <a:t> 30/</a:t>
            </a:r>
            <a:r>
              <a:rPr lang="en-US" altLang="zh-CN" dirty="0" smtClean="0">
                <a:solidFill>
                  <a:srgbClr val="FF0000"/>
                </a:solidFill>
              </a:rPr>
              <a:t>20</a:t>
            </a:r>
            <a:r>
              <a:rPr lang="en-US" altLang="zh-CN" dirty="0" smtClean="0"/>
              <a:t>/</a:t>
            </a:r>
            <a:r>
              <a:rPr lang="en-US" altLang="zh-CN" dirty="0" smtClean="0">
                <a:solidFill>
                  <a:srgbClr val="00B050"/>
                </a:solidFill>
              </a:rPr>
              <a:t>10</a:t>
            </a:r>
            <a:r>
              <a:rPr lang="en-US" altLang="zh-CN" dirty="0" smtClean="0"/>
              <a:t> x100 </a:t>
            </a:r>
            <a:r>
              <a:rPr lang="en-US" altLang="zh-CN" dirty="0" err="1" smtClean="0"/>
              <a:t>GeV</a:t>
            </a:r>
            <a:endParaRPr lang="en-US" altLang="zh-CN" dirty="0" smtClean="0"/>
          </a:p>
          <a:p>
            <a:r>
              <a:rPr lang="en-US" altLang="zh-CN" dirty="0" smtClean="0"/>
              <a:t>event samples in the bin of y in [0.6, 0.8] , [0.25, 0.35];</a:t>
            </a:r>
          </a:p>
          <a:p>
            <a:r>
              <a:rPr lang="en-US" altLang="zh-CN" dirty="0" smtClean="0"/>
              <a:t> and 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in [0.5, 1.5], [3, 5], [9, 11], [15.5, 20.5].</a:t>
            </a:r>
            <a:endParaRPr lang="zh-CN" altLang="en-US" dirty="0"/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Five: Kinematics scan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∆</a:t>
            </a:r>
            <a:r>
              <a:rPr lang="el-GR" altLang="zh-CN" dirty="0" smtClean="0"/>
              <a:t>φ</a:t>
            </a:r>
            <a:r>
              <a:rPr lang="en-US" altLang="zh-CN" dirty="0" smtClean="0"/>
              <a:t> for </a:t>
            </a:r>
            <a:r>
              <a:rPr lang="en-US" altLang="zh-CN" dirty="0" err="1" smtClean="0"/>
              <a:t>ep</a:t>
            </a:r>
            <a:r>
              <a:rPr lang="en-US" altLang="zh-CN" dirty="0" smtClean="0"/>
              <a:t> and </a:t>
            </a:r>
            <a:r>
              <a:rPr lang="en-US" altLang="zh-CN" dirty="0" err="1" smtClean="0"/>
              <a:t>eAu</a:t>
            </a:r>
            <a:r>
              <a:rPr lang="en-US" altLang="zh-CN" dirty="0" smtClean="0"/>
              <a:t> with 10 fb</a:t>
            </a:r>
            <a:r>
              <a:rPr lang="en-US" altLang="zh-CN" baseline="30000" dirty="0" smtClean="0"/>
              <a:t>-1</a:t>
            </a:r>
            <a:endParaRPr lang="zh-CN" altLang="en-US" baseline="30000" dirty="0" smtClean="0"/>
          </a:p>
          <a:p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594445"/>
            <a:ext cx="6307931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ustomShape 1"/>
          <p:cNvSpPr/>
          <p:nvPr/>
        </p:nvSpPr>
        <p:spPr>
          <a:xfrm>
            <a:off x="3298312" y="620688"/>
            <a:ext cx="516212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0000"/>
                </a:solidFill>
              </a:rPr>
              <a:t>ep</a:t>
            </a:r>
            <a:r>
              <a:rPr lang="en-US" b="1" dirty="0">
                <a:solidFill>
                  <a:srgbClr val="000000"/>
                </a:solidFill>
              </a:rPr>
              <a:t> (dots)/ </a:t>
            </a:r>
            <a:r>
              <a:rPr lang="en-US" b="1" dirty="0" err="1">
                <a:solidFill>
                  <a:srgbClr val="000000"/>
                </a:solidFill>
              </a:rPr>
              <a:t>eAu</a:t>
            </a:r>
            <a:r>
              <a:rPr lang="en-US" b="1" dirty="0">
                <a:solidFill>
                  <a:srgbClr val="000000"/>
                </a:solidFill>
              </a:rPr>
              <a:t>(open triangle) </a:t>
            </a:r>
            <a:r>
              <a:rPr lang="en-US" b="1" dirty="0" smtClean="0">
                <a:solidFill>
                  <a:srgbClr val="000000"/>
                </a:solidFill>
              </a:rPr>
              <a:t>20x100   </a:t>
            </a:r>
            <a:r>
              <a:rPr lang="en-US" b="1" dirty="0" err="1" smtClean="0">
                <a:solidFill>
                  <a:srgbClr val="000000"/>
                </a:solidFill>
              </a:rPr>
              <a:t>Lumi</a:t>
            </a:r>
            <a:r>
              <a:rPr lang="en-US" b="1" dirty="0" smtClean="0">
                <a:solidFill>
                  <a:srgbClr val="000000"/>
                </a:solidFill>
              </a:rPr>
              <a:t>=10 fb</a:t>
            </a:r>
            <a:r>
              <a:rPr lang="en-US" b="1" baseline="30000" dirty="0" smtClean="0">
                <a:solidFill>
                  <a:srgbClr val="000000"/>
                </a:solidFill>
              </a:rPr>
              <a:t>-1</a:t>
            </a:r>
            <a:endParaRPr b="1" baseline="30000" dirty="0"/>
          </a:p>
        </p:txBody>
      </p:sp>
      <p:sp>
        <p:nvSpPr>
          <p:cNvPr id="11" name="CustomShape 1"/>
          <p:cNvSpPr/>
          <p:nvPr/>
        </p:nvSpPr>
        <p:spPr>
          <a:xfrm>
            <a:off x="345984" y="692696"/>
            <a:ext cx="2664296" cy="1440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ep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/eAu20x100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GeV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Calibri"/>
              </a:rPr>
              <a:t>trig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&gt;2, 1 &lt;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Calibri"/>
              </a:rPr>
              <a:t>asso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Calibri"/>
              </a:rPr>
              <a:t>trig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,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0.2&lt;z&lt;0.4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  <a:latin typeface="Calibri"/>
              </a:rPr>
              <a:t>Charged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particle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all effects on</a:t>
            </a:r>
            <a:endParaRPr dirty="0"/>
          </a:p>
        </p:txBody>
      </p:sp>
      <p:cxnSp>
        <p:nvCxnSpPr>
          <p:cNvPr id="12" name="直接箭头连接符 11"/>
          <p:cNvCxnSpPr/>
          <p:nvPr/>
        </p:nvCxnSpPr>
        <p:spPr>
          <a:xfrm rot="10800000">
            <a:off x="4572000" y="1556792"/>
            <a:ext cx="25922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86544" y="1196752"/>
            <a:ext cx="116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y increasing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5959" y="3429000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/>
              <a:t>Black:all</a:t>
            </a:r>
            <a:endParaRPr lang="en-US" altLang="zh-CN" sz="2000" dirty="0" smtClean="0"/>
          </a:p>
          <a:p>
            <a:r>
              <a:rPr lang="en-US" altLang="zh-CN" sz="2000" dirty="0" err="1" smtClean="0">
                <a:solidFill>
                  <a:srgbClr val="FF0000"/>
                </a:solidFill>
              </a:rPr>
              <a:t>Red:PGF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2526159" y="2636912"/>
            <a:ext cx="0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94111" y="3019792"/>
            <a:ext cx="461665" cy="121058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dirty="0" smtClean="0"/>
              <a:t>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increasing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084168" y="1628800"/>
            <a:ext cx="2880320" cy="1080120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日期占位符 1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9" name="灯片编号占位符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Five: Kinematics scan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/>
              <a:t>JeAu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vs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x</a:t>
            </a:r>
            <a:r>
              <a:rPr lang="en-US" altLang="zh-CN" baseline="-25000" dirty="0" err="1" smtClean="0"/>
              <a:t>A</a:t>
            </a:r>
            <a:r>
              <a:rPr lang="en-US" altLang="zh-CN" baseline="30000" dirty="0" err="1" smtClean="0"/>
              <a:t>frag</a:t>
            </a:r>
            <a:r>
              <a:rPr lang="en-US" altLang="zh-CN" dirty="0" smtClean="0"/>
              <a:t> with 10 fb</a:t>
            </a:r>
            <a:r>
              <a:rPr lang="en-US" altLang="zh-CN" baseline="30000" dirty="0" smtClean="0"/>
              <a:t>-1</a:t>
            </a:r>
            <a:endParaRPr lang="zh-CN" altLang="en-US" baseline="30000" dirty="0" smtClean="0"/>
          </a:p>
          <a:p>
            <a:endParaRPr lang="zh-CN" altLang="en-US" dirty="0"/>
          </a:p>
        </p:txBody>
      </p:sp>
      <p:sp>
        <p:nvSpPr>
          <p:cNvPr id="10" name="CustomShape 1"/>
          <p:cNvSpPr/>
          <p:nvPr/>
        </p:nvSpPr>
        <p:spPr>
          <a:xfrm>
            <a:off x="3298312" y="620688"/>
            <a:ext cx="516212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0000"/>
                </a:solidFill>
              </a:rPr>
              <a:t>ep</a:t>
            </a:r>
            <a:r>
              <a:rPr lang="en-US" b="1" dirty="0">
                <a:solidFill>
                  <a:srgbClr val="000000"/>
                </a:solidFill>
              </a:rPr>
              <a:t> (dots)/ </a:t>
            </a:r>
            <a:r>
              <a:rPr lang="en-US" b="1" dirty="0" err="1">
                <a:solidFill>
                  <a:srgbClr val="000000"/>
                </a:solidFill>
              </a:rPr>
              <a:t>eAu</a:t>
            </a:r>
            <a:r>
              <a:rPr lang="en-US" b="1" dirty="0">
                <a:solidFill>
                  <a:srgbClr val="000000"/>
                </a:solidFill>
              </a:rPr>
              <a:t>(open triangle) </a:t>
            </a:r>
            <a:r>
              <a:rPr lang="en-US" b="1" dirty="0" smtClean="0">
                <a:solidFill>
                  <a:srgbClr val="000000"/>
                </a:solidFill>
              </a:rPr>
              <a:t>20x100   </a:t>
            </a:r>
            <a:r>
              <a:rPr lang="en-US" b="1" dirty="0" err="1" smtClean="0">
                <a:solidFill>
                  <a:srgbClr val="000000"/>
                </a:solidFill>
              </a:rPr>
              <a:t>Lumi</a:t>
            </a:r>
            <a:r>
              <a:rPr lang="en-US" b="1" dirty="0" smtClean="0">
                <a:solidFill>
                  <a:srgbClr val="000000"/>
                </a:solidFill>
              </a:rPr>
              <a:t>=10 fb</a:t>
            </a:r>
            <a:r>
              <a:rPr lang="en-US" b="1" baseline="30000" dirty="0" smtClean="0">
                <a:solidFill>
                  <a:srgbClr val="000000"/>
                </a:solidFill>
              </a:rPr>
              <a:t>-1</a:t>
            </a:r>
            <a:endParaRPr b="1" baseline="30000" dirty="0"/>
          </a:p>
        </p:txBody>
      </p:sp>
      <p:sp>
        <p:nvSpPr>
          <p:cNvPr id="11" name="CustomShape 1"/>
          <p:cNvSpPr/>
          <p:nvPr/>
        </p:nvSpPr>
        <p:spPr>
          <a:xfrm>
            <a:off x="345984" y="692696"/>
            <a:ext cx="2664296" cy="1440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ep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/eAu20x100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GeV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Calibri"/>
              </a:rPr>
              <a:t>trig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&gt;2, 1 &lt;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Calibri"/>
              </a:rPr>
              <a:t>asso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Calibri"/>
              </a:rPr>
              <a:t>trig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,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0.2&lt;z&lt;0.4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  <a:latin typeface="Calibri"/>
              </a:rPr>
              <a:t>Charged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particle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all effects on</a:t>
            </a:r>
            <a:endParaRPr dirty="0"/>
          </a:p>
        </p:txBody>
      </p:sp>
      <p:sp>
        <p:nvSpPr>
          <p:cNvPr id="18" name="TextBox 17"/>
          <p:cNvSpPr txBox="1"/>
          <p:nvPr/>
        </p:nvSpPr>
        <p:spPr>
          <a:xfrm>
            <a:off x="719064" y="3720446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/>
              <a:t>Black:all</a:t>
            </a:r>
            <a:endParaRPr lang="en-US" altLang="zh-CN" sz="2000" dirty="0" smtClean="0"/>
          </a:p>
          <a:p>
            <a:r>
              <a:rPr lang="en-US" altLang="zh-CN" sz="2000" dirty="0" err="1" smtClean="0">
                <a:solidFill>
                  <a:srgbClr val="FF0000"/>
                </a:solidFill>
              </a:rPr>
              <a:t>Red:PGF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304622"/>
            <a:ext cx="2520280" cy="35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组合 19"/>
          <p:cNvGrpSpPr/>
          <p:nvPr/>
        </p:nvGrpSpPr>
        <p:grpSpPr>
          <a:xfrm>
            <a:off x="431032" y="2424302"/>
            <a:ext cx="2016224" cy="595809"/>
            <a:chOff x="251520" y="2132856"/>
            <a:chExt cx="2016224" cy="595809"/>
          </a:xfrm>
        </p:grpSpPr>
        <p:sp>
          <p:nvSpPr>
            <p:cNvPr id="21" name="TextBox 20"/>
            <p:cNvSpPr txBox="1"/>
            <p:nvPr/>
          </p:nvSpPr>
          <p:spPr>
            <a:xfrm>
              <a:off x="762780" y="2132856"/>
              <a:ext cx="15049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/>
                <a:t>[</a:t>
              </a:r>
              <a:r>
                <a:rPr lang="en-US" altLang="zh-CN" sz="1400" dirty="0" err="1" smtClean="0"/>
                <a:t>N</a:t>
              </a:r>
              <a:r>
                <a:rPr lang="en-US" altLang="zh-CN" sz="1400" baseline="30000" dirty="0" err="1" smtClean="0"/>
                <a:t>pair</a:t>
              </a:r>
              <a:r>
                <a:rPr lang="en-US" altLang="zh-CN" sz="1400" dirty="0" smtClean="0"/>
                <a:t>(</a:t>
              </a:r>
              <a:r>
                <a:rPr lang="en-US" altLang="zh-CN" sz="1400" dirty="0" err="1" smtClean="0"/>
                <a:t>x</a:t>
              </a:r>
              <a:r>
                <a:rPr lang="en-US" altLang="zh-CN" sz="1400" baseline="-25000" dirty="0" err="1" smtClean="0"/>
                <a:t>A</a:t>
              </a:r>
              <a:r>
                <a:rPr lang="en-US" altLang="zh-CN" sz="1400" baseline="30000" dirty="0" err="1" smtClean="0"/>
                <a:t>frag</a:t>
              </a:r>
              <a:r>
                <a:rPr lang="en-US" altLang="zh-CN" sz="1400" dirty="0" smtClean="0"/>
                <a:t>)/</a:t>
              </a:r>
              <a:r>
                <a:rPr lang="en-US" altLang="zh-CN" sz="1400" dirty="0" err="1" smtClean="0"/>
                <a:t>N</a:t>
              </a:r>
              <a:r>
                <a:rPr lang="en-US" altLang="zh-CN" sz="1400" baseline="30000" dirty="0" err="1" smtClean="0"/>
                <a:t>evt</a:t>
              </a:r>
              <a:r>
                <a:rPr lang="en-US" altLang="zh-CN" sz="1400" dirty="0" smtClean="0"/>
                <a:t>]</a:t>
              </a:r>
              <a:r>
                <a:rPr lang="en-US" altLang="zh-CN" sz="1400" baseline="-25000" dirty="0" err="1" smtClean="0"/>
                <a:t>eAu</a:t>
              </a:r>
              <a:endParaRPr lang="zh-CN" altLang="en-US" sz="1400" baseline="-25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5576" y="2420888"/>
              <a:ext cx="14380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/>
                <a:t>[</a:t>
              </a:r>
              <a:r>
                <a:rPr lang="en-US" altLang="zh-CN" sz="1400" dirty="0" err="1" smtClean="0"/>
                <a:t>N</a:t>
              </a:r>
              <a:r>
                <a:rPr lang="en-US" altLang="zh-CN" sz="1400" baseline="30000" dirty="0" err="1" smtClean="0"/>
                <a:t>pair</a:t>
              </a:r>
              <a:r>
                <a:rPr lang="en-US" altLang="zh-CN" sz="1400" dirty="0" smtClean="0"/>
                <a:t>(</a:t>
              </a:r>
              <a:r>
                <a:rPr lang="en-US" altLang="zh-CN" sz="1400" dirty="0" err="1" smtClean="0"/>
                <a:t>x</a:t>
              </a:r>
              <a:r>
                <a:rPr lang="en-US" altLang="zh-CN" sz="1400" baseline="-25000" dirty="0" err="1" smtClean="0"/>
                <a:t>A</a:t>
              </a:r>
              <a:r>
                <a:rPr lang="en-US" altLang="zh-CN" sz="1400" baseline="30000" dirty="0" err="1" smtClean="0"/>
                <a:t>frag</a:t>
              </a:r>
              <a:r>
                <a:rPr lang="en-US" altLang="zh-CN" sz="1400" dirty="0" smtClean="0"/>
                <a:t>)/</a:t>
              </a:r>
              <a:r>
                <a:rPr lang="en-US" altLang="zh-CN" sz="1400" dirty="0" err="1" smtClean="0"/>
                <a:t>N</a:t>
              </a:r>
              <a:r>
                <a:rPr lang="en-US" altLang="zh-CN" sz="1400" baseline="30000" dirty="0" err="1" smtClean="0"/>
                <a:t>evt</a:t>
              </a:r>
              <a:r>
                <a:rPr lang="en-US" altLang="zh-CN" sz="1400" dirty="0" smtClean="0"/>
                <a:t>]</a:t>
              </a:r>
              <a:r>
                <a:rPr lang="en-US" altLang="zh-CN" sz="1400" baseline="-25000" dirty="0" err="1" smtClean="0"/>
                <a:t>ep</a:t>
              </a:r>
              <a:endParaRPr lang="zh-CN" altLang="en-US" sz="1400" baseline="-250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51520" y="2257127"/>
              <a:ext cx="4776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err="1" smtClean="0"/>
                <a:t>J</a:t>
              </a:r>
              <a:r>
                <a:rPr lang="en-US" altLang="zh-CN" sz="1400" baseline="-25000" dirty="0" err="1" smtClean="0"/>
                <a:t>eA</a:t>
              </a:r>
              <a:r>
                <a:rPr lang="en-US" altLang="zh-CN" sz="1400" dirty="0" smtClean="0"/>
                <a:t>=</a:t>
              </a:r>
              <a:endParaRPr lang="zh-CN" altLang="en-US" sz="1400" dirty="0"/>
            </a:p>
          </p:txBody>
        </p:sp>
        <p:cxnSp>
          <p:nvCxnSpPr>
            <p:cNvPr id="24" name="直接连接符 23"/>
            <p:cNvCxnSpPr>
              <a:stCxn id="23" idx="3"/>
            </p:cNvCxnSpPr>
            <p:nvPr/>
          </p:nvCxnSpPr>
          <p:spPr>
            <a:xfrm>
              <a:off x="729151" y="2411016"/>
              <a:ext cx="1466585" cy="98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1433" y="1537295"/>
            <a:ext cx="6215063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直接箭头连接符 24"/>
          <p:cNvCxnSpPr/>
          <p:nvPr/>
        </p:nvCxnSpPr>
        <p:spPr>
          <a:xfrm flipV="1">
            <a:off x="2771800" y="2636912"/>
            <a:ext cx="0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339752" y="3019792"/>
            <a:ext cx="461665" cy="121058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dirty="0" smtClean="0"/>
              <a:t>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increasing</a:t>
            </a:r>
            <a:endParaRPr lang="zh-CN" altLang="en-US" dirty="0"/>
          </a:p>
        </p:txBody>
      </p:sp>
      <p:cxnSp>
        <p:nvCxnSpPr>
          <p:cNvPr id="27" name="直接箭头连接符 26"/>
          <p:cNvCxnSpPr/>
          <p:nvPr/>
        </p:nvCxnSpPr>
        <p:spPr>
          <a:xfrm rot="10800000">
            <a:off x="4572000" y="1556792"/>
            <a:ext cx="25922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86544" y="1196752"/>
            <a:ext cx="116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y increasing</a:t>
            </a:r>
            <a:endParaRPr lang="zh-CN" altLang="en-US" dirty="0"/>
          </a:p>
        </p:txBody>
      </p:sp>
      <p:sp>
        <p:nvSpPr>
          <p:cNvPr id="29" name="日期占位符 28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30" name="灯片编号占位符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Five: Kinematics scan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err="1" smtClean="0"/>
              <a:t>JeAu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vs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x</a:t>
            </a:r>
            <a:r>
              <a:rPr lang="en-US" altLang="zh-CN" baseline="-25000" dirty="0" err="1" smtClean="0"/>
              <a:t>g</a:t>
            </a:r>
            <a:r>
              <a:rPr lang="en-US" altLang="zh-CN" dirty="0" smtClean="0"/>
              <a:t> with 10 fb</a:t>
            </a:r>
            <a:r>
              <a:rPr lang="en-US" altLang="zh-CN" baseline="30000" dirty="0" smtClean="0"/>
              <a:t>-1</a:t>
            </a:r>
            <a:endParaRPr lang="zh-CN" altLang="en-US" baseline="30000" dirty="0" smtClean="0"/>
          </a:p>
          <a:p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3429000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/>
              <a:t>Black:all</a:t>
            </a:r>
            <a:endParaRPr lang="en-US" altLang="zh-CN" sz="2000" dirty="0" smtClean="0"/>
          </a:p>
          <a:p>
            <a:r>
              <a:rPr lang="en-US" altLang="zh-CN" sz="2000" dirty="0" err="1" smtClean="0">
                <a:solidFill>
                  <a:srgbClr val="FF0000"/>
                </a:solidFill>
              </a:rPr>
              <a:t>Red:PGF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2814191" y="2636912"/>
            <a:ext cx="0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82143" y="3019792"/>
            <a:ext cx="461665" cy="121058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dirty="0" smtClean="0"/>
              <a:t>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increasing</a:t>
            </a:r>
            <a:endParaRPr lang="zh-CN" altLang="en-US" dirty="0"/>
          </a:p>
        </p:txBody>
      </p:sp>
      <p:grpSp>
        <p:nvGrpSpPr>
          <p:cNvPr id="11" name="组合 16"/>
          <p:cNvGrpSpPr/>
          <p:nvPr/>
        </p:nvGrpSpPr>
        <p:grpSpPr>
          <a:xfrm>
            <a:off x="251520" y="2132856"/>
            <a:ext cx="2073932" cy="595809"/>
            <a:chOff x="251520" y="2132856"/>
            <a:chExt cx="2073932" cy="595809"/>
          </a:xfrm>
        </p:grpSpPr>
        <p:sp>
          <p:nvSpPr>
            <p:cNvPr id="12" name="TextBox 11"/>
            <p:cNvSpPr txBox="1"/>
            <p:nvPr/>
          </p:nvSpPr>
          <p:spPr>
            <a:xfrm>
              <a:off x="762780" y="2132856"/>
              <a:ext cx="15626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/>
                <a:t>[</a:t>
              </a:r>
              <a:r>
                <a:rPr lang="en-US" altLang="zh-CN" sz="1400" dirty="0" err="1" smtClean="0"/>
                <a:t>N</a:t>
              </a:r>
              <a:r>
                <a:rPr lang="en-US" altLang="zh-CN" sz="1400" baseline="30000" dirty="0" err="1" smtClean="0"/>
                <a:t>pair</a:t>
              </a:r>
              <a:r>
                <a:rPr lang="en-US" altLang="zh-CN" sz="1400" dirty="0" smtClean="0"/>
                <a:t>(</a:t>
              </a:r>
              <a:r>
                <a:rPr lang="en-US" altLang="zh-CN" sz="1400" dirty="0" err="1" smtClean="0"/>
                <a:t>x</a:t>
              </a:r>
              <a:r>
                <a:rPr lang="en-US" altLang="zh-CN" sz="1400" baseline="-25000" dirty="0" err="1" smtClean="0"/>
                <a:t>g</a:t>
              </a:r>
              <a:r>
                <a:rPr lang="en-US" altLang="zh-CN" sz="1400" dirty="0" smtClean="0"/>
                <a:t>)/</a:t>
              </a:r>
              <a:r>
                <a:rPr lang="en-US" altLang="zh-CN" sz="1400" dirty="0" err="1" smtClean="0"/>
                <a:t>N</a:t>
              </a:r>
              <a:r>
                <a:rPr lang="en-US" altLang="zh-CN" sz="1400" baseline="30000" dirty="0" err="1" smtClean="0"/>
                <a:t>evt</a:t>
              </a:r>
              <a:r>
                <a:rPr lang="en-US" altLang="zh-CN" sz="1400" dirty="0" smtClean="0"/>
                <a:t>(</a:t>
              </a:r>
              <a:r>
                <a:rPr lang="en-US" altLang="zh-CN" sz="1400" dirty="0" err="1" smtClean="0"/>
                <a:t>x</a:t>
              </a:r>
              <a:r>
                <a:rPr lang="en-US" altLang="zh-CN" sz="1400" baseline="-25000" dirty="0" err="1" smtClean="0"/>
                <a:t>g</a:t>
              </a:r>
              <a:r>
                <a:rPr lang="en-US" altLang="zh-CN" sz="1400" dirty="0" smtClean="0"/>
                <a:t>)]</a:t>
              </a:r>
              <a:r>
                <a:rPr lang="en-US" altLang="zh-CN" sz="1400" baseline="-25000" dirty="0" err="1" smtClean="0"/>
                <a:t>eAu</a:t>
              </a:r>
              <a:endParaRPr lang="zh-CN" altLang="en-US" sz="1400" baseline="-25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55576" y="2420888"/>
              <a:ext cx="15470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/>
                <a:t>[</a:t>
              </a:r>
              <a:r>
                <a:rPr lang="en-US" altLang="zh-CN" sz="1400" dirty="0" err="1" smtClean="0"/>
                <a:t>N</a:t>
              </a:r>
              <a:r>
                <a:rPr lang="en-US" altLang="zh-CN" sz="1400" baseline="30000" dirty="0" err="1" smtClean="0"/>
                <a:t>pair</a:t>
              </a:r>
              <a:r>
                <a:rPr lang="en-US" altLang="zh-CN" sz="1400" dirty="0" smtClean="0"/>
                <a:t>(</a:t>
              </a:r>
              <a:r>
                <a:rPr lang="en-US" altLang="zh-CN" sz="1400" dirty="0" err="1" smtClean="0"/>
                <a:t>x</a:t>
              </a:r>
              <a:r>
                <a:rPr lang="en-US" altLang="zh-CN" sz="1400" baseline="-25000" dirty="0" err="1" smtClean="0"/>
                <a:t>g</a:t>
              </a:r>
              <a:r>
                <a:rPr lang="en-US" altLang="zh-CN" sz="1400" dirty="0" smtClean="0"/>
                <a:t>)/</a:t>
              </a:r>
              <a:r>
                <a:rPr lang="en-US" altLang="zh-CN" sz="1400" dirty="0" err="1" smtClean="0"/>
                <a:t>N</a:t>
              </a:r>
              <a:r>
                <a:rPr lang="en-US" altLang="zh-CN" sz="1400" baseline="30000" dirty="0" err="1" smtClean="0"/>
                <a:t>evt</a:t>
              </a:r>
              <a:r>
                <a:rPr lang="en-US" altLang="zh-CN" sz="1400" dirty="0" smtClean="0"/>
                <a:t>(</a:t>
              </a:r>
              <a:r>
                <a:rPr lang="en-US" altLang="zh-CN" sz="1400" dirty="0" err="1" smtClean="0"/>
                <a:t>x</a:t>
              </a:r>
              <a:r>
                <a:rPr lang="en-US" altLang="zh-CN" sz="1400" baseline="-25000" dirty="0" err="1" smtClean="0"/>
                <a:t>g</a:t>
              </a:r>
              <a:r>
                <a:rPr lang="en-US" altLang="zh-CN" sz="1400" dirty="0" smtClean="0"/>
                <a:t>)]</a:t>
              </a:r>
              <a:r>
                <a:rPr lang="en-US" altLang="zh-CN" sz="1400" baseline="-25000" dirty="0" err="1" smtClean="0"/>
                <a:t>ep</a:t>
              </a:r>
              <a:endParaRPr lang="zh-CN" altLang="en-US" sz="1400" baseline="-25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1520" y="2257127"/>
              <a:ext cx="4776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err="1" smtClean="0"/>
                <a:t>J</a:t>
              </a:r>
              <a:r>
                <a:rPr lang="en-US" altLang="zh-CN" sz="1400" baseline="-25000" dirty="0" err="1" smtClean="0"/>
                <a:t>eA</a:t>
              </a:r>
              <a:r>
                <a:rPr lang="en-US" altLang="zh-CN" sz="1400" dirty="0" smtClean="0"/>
                <a:t>=</a:t>
              </a:r>
              <a:endParaRPr lang="zh-CN" altLang="en-US" sz="1400" dirty="0"/>
            </a:p>
          </p:txBody>
        </p:sp>
        <p:cxnSp>
          <p:nvCxnSpPr>
            <p:cNvPr id="15" name="直接连接符 14"/>
            <p:cNvCxnSpPr>
              <a:stCxn id="14" idx="3"/>
            </p:cNvCxnSpPr>
            <p:nvPr/>
          </p:nvCxnSpPr>
          <p:spPr>
            <a:xfrm>
              <a:off x="729151" y="2411016"/>
              <a:ext cx="1466585" cy="98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251520" y="4437112"/>
            <a:ext cx="19442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If analyzed in every </a:t>
            </a:r>
            <a:r>
              <a:rPr lang="en-US" altLang="zh-CN" dirty="0" err="1" smtClean="0"/>
              <a:t>x</a:t>
            </a:r>
            <a:r>
              <a:rPr lang="en-US" altLang="zh-CN" baseline="-25000" dirty="0" err="1" smtClean="0"/>
              <a:t>g</a:t>
            </a:r>
            <a:r>
              <a:rPr lang="en-US" altLang="zh-CN" dirty="0" smtClean="0"/>
              <a:t> bin, Pair dependence on </a:t>
            </a:r>
            <a:r>
              <a:rPr lang="en-US" altLang="zh-CN" dirty="0" err="1" smtClean="0"/>
              <a:t>x</a:t>
            </a:r>
            <a:r>
              <a:rPr lang="en-US" altLang="zh-CN" baseline="-25000" dirty="0" err="1" smtClean="0"/>
              <a:t>g</a:t>
            </a:r>
            <a:r>
              <a:rPr lang="en-US" altLang="zh-CN" dirty="0" smtClean="0"/>
              <a:t> will be canceled by event dependence. </a:t>
            </a:r>
            <a:endParaRPr lang="zh-CN" altLang="en-US" dirty="0"/>
          </a:p>
        </p:txBody>
      </p:sp>
      <p:cxnSp>
        <p:nvCxnSpPr>
          <p:cNvPr id="17" name="直接箭头连接符 16"/>
          <p:cNvCxnSpPr/>
          <p:nvPr/>
        </p:nvCxnSpPr>
        <p:spPr>
          <a:xfrm rot="10800000">
            <a:off x="4572000" y="1412776"/>
            <a:ext cx="25922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86544" y="1052736"/>
            <a:ext cx="116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y increasing</a:t>
            </a:r>
            <a:endParaRPr lang="zh-CN" altLang="en-US" dirty="0"/>
          </a:p>
        </p:txBody>
      </p:sp>
      <p:sp>
        <p:nvSpPr>
          <p:cNvPr id="19" name="CustomShape 1"/>
          <p:cNvSpPr/>
          <p:nvPr/>
        </p:nvSpPr>
        <p:spPr>
          <a:xfrm>
            <a:off x="3298312" y="620688"/>
            <a:ext cx="516212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0000"/>
                </a:solidFill>
              </a:rPr>
              <a:t>ep</a:t>
            </a:r>
            <a:r>
              <a:rPr lang="en-US" b="1" dirty="0">
                <a:solidFill>
                  <a:srgbClr val="000000"/>
                </a:solidFill>
              </a:rPr>
              <a:t> (dots)/ </a:t>
            </a:r>
            <a:r>
              <a:rPr lang="en-US" b="1" dirty="0" err="1">
                <a:solidFill>
                  <a:srgbClr val="000000"/>
                </a:solidFill>
              </a:rPr>
              <a:t>eAu</a:t>
            </a:r>
            <a:r>
              <a:rPr lang="en-US" b="1" dirty="0">
                <a:solidFill>
                  <a:srgbClr val="000000"/>
                </a:solidFill>
              </a:rPr>
              <a:t>(open triangle) </a:t>
            </a:r>
            <a:r>
              <a:rPr lang="en-US" b="1" dirty="0" smtClean="0">
                <a:solidFill>
                  <a:srgbClr val="000000"/>
                </a:solidFill>
              </a:rPr>
              <a:t>20x100   </a:t>
            </a:r>
            <a:r>
              <a:rPr lang="en-US" b="1" dirty="0" err="1" smtClean="0">
                <a:solidFill>
                  <a:srgbClr val="000000"/>
                </a:solidFill>
              </a:rPr>
              <a:t>Lumi</a:t>
            </a:r>
            <a:r>
              <a:rPr lang="en-US" b="1" dirty="0" smtClean="0">
                <a:solidFill>
                  <a:srgbClr val="000000"/>
                </a:solidFill>
              </a:rPr>
              <a:t>=10 fb</a:t>
            </a:r>
            <a:r>
              <a:rPr lang="en-US" b="1" baseline="30000" dirty="0" smtClean="0">
                <a:solidFill>
                  <a:srgbClr val="000000"/>
                </a:solidFill>
              </a:rPr>
              <a:t>-1</a:t>
            </a:r>
            <a:endParaRPr b="1" baseline="30000" dirty="0"/>
          </a:p>
        </p:txBody>
      </p:sp>
      <p:sp>
        <p:nvSpPr>
          <p:cNvPr id="20" name="CustomShape 1"/>
          <p:cNvSpPr/>
          <p:nvPr/>
        </p:nvSpPr>
        <p:spPr>
          <a:xfrm>
            <a:off x="345984" y="692696"/>
            <a:ext cx="2664296" cy="1440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ep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/eAu20x100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GeV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Calibri"/>
              </a:rPr>
              <a:t>trig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&gt;2, 1 &lt;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Calibri"/>
              </a:rPr>
              <a:t>asso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Calibri"/>
              </a:rPr>
              <a:t>trig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,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0.2&lt;z&lt;0.4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  <a:latin typeface="Calibri"/>
              </a:rPr>
              <a:t>Charged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particle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all effects on</a:t>
            </a:r>
            <a:endParaRPr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484784"/>
            <a:ext cx="6027043" cy="4779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日期占位符 20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Five: Kinematics scan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Fitted width from double gauss for </a:t>
            </a:r>
            <a:r>
              <a:rPr lang="en-US" altLang="zh-CN" dirty="0" err="1" smtClean="0"/>
              <a:t>ep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eAu</a:t>
            </a:r>
            <a:endParaRPr lang="zh-CN" altLang="en-US" dirty="0" smtClean="0"/>
          </a:p>
          <a:p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60678"/>
            <a:ext cx="3789045" cy="264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836712"/>
            <a:ext cx="3817620" cy="263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8934" y="3645024"/>
            <a:ext cx="3829050" cy="264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695" y="3645024"/>
            <a:ext cx="3674745" cy="2577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日期占位符 9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deltaPhi_epAndeAu_20x100_multiBin_trig_2_z_0.20_0.40_PGFandAll_Lumi_1_charg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63688" y="1566440"/>
            <a:ext cx="6400800" cy="481488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Five: Kinematics scan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∆</a:t>
            </a:r>
            <a:r>
              <a:rPr lang="el-GR" altLang="zh-CN" dirty="0" smtClean="0"/>
              <a:t>φ</a:t>
            </a:r>
            <a:r>
              <a:rPr lang="en-US" altLang="zh-CN" dirty="0" smtClean="0"/>
              <a:t> for </a:t>
            </a:r>
            <a:r>
              <a:rPr lang="en-US" altLang="zh-CN" dirty="0" err="1" smtClean="0"/>
              <a:t>ep</a:t>
            </a:r>
            <a:r>
              <a:rPr lang="en-US" altLang="zh-CN" dirty="0" smtClean="0"/>
              <a:t> and </a:t>
            </a:r>
            <a:r>
              <a:rPr lang="en-US" altLang="zh-CN" dirty="0" err="1" smtClean="0"/>
              <a:t>eAu</a:t>
            </a:r>
            <a:r>
              <a:rPr lang="en-US" altLang="zh-CN" dirty="0" smtClean="0"/>
              <a:t> with 1 fb</a:t>
            </a:r>
            <a:r>
              <a:rPr lang="en-US" altLang="zh-CN" baseline="30000" dirty="0" smtClean="0"/>
              <a:t>-1</a:t>
            </a:r>
            <a:endParaRPr lang="zh-CN" altLang="en-US" baseline="30000" dirty="0" smtClean="0"/>
          </a:p>
          <a:p>
            <a:endParaRPr lang="zh-CN" altLang="en-US" dirty="0"/>
          </a:p>
        </p:txBody>
      </p:sp>
      <p:sp>
        <p:nvSpPr>
          <p:cNvPr id="10" name="CustomShape 1"/>
          <p:cNvSpPr/>
          <p:nvPr/>
        </p:nvSpPr>
        <p:spPr>
          <a:xfrm>
            <a:off x="3298312" y="620688"/>
            <a:ext cx="516212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b="1" dirty="0" err="1">
                <a:solidFill>
                  <a:srgbClr val="000000"/>
                </a:solidFill>
              </a:rPr>
              <a:t>ep</a:t>
            </a:r>
            <a:r>
              <a:rPr lang="en-US" b="1" dirty="0">
                <a:solidFill>
                  <a:srgbClr val="000000"/>
                </a:solidFill>
              </a:rPr>
              <a:t> (dots)/ </a:t>
            </a:r>
            <a:r>
              <a:rPr lang="en-US" b="1" dirty="0" err="1">
                <a:solidFill>
                  <a:srgbClr val="000000"/>
                </a:solidFill>
              </a:rPr>
              <a:t>eAu</a:t>
            </a:r>
            <a:r>
              <a:rPr lang="en-US" b="1" dirty="0">
                <a:solidFill>
                  <a:srgbClr val="000000"/>
                </a:solidFill>
              </a:rPr>
              <a:t>(open triangle) </a:t>
            </a:r>
            <a:r>
              <a:rPr lang="en-US" b="1" dirty="0" smtClean="0">
                <a:solidFill>
                  <a:srgbClr val="000000"/>
                </a:solidFill>
              </a:rPr>
              <a:t>20x100   </a:t>
            </a:r>
            <a:r>
              <a:rPr lang="en-US" b="1" dirty="0" err="1" smtClean="0">
                <a:solidFill>
                  <a:srgbClr val="000000"/>
                </a:solidFill>
              </a:rPr>
              <a:t>Lumi</a:t>
            </a:r>
            <a:r>
              <a:rPr lang="en-US" b="1" dirty="0" smtClean="0">
                <a:solidFill>
                  <a:srgbClr val="000000"/>
                </a:solidFill>
              </a:rPr>
              <a:t>=10 fb</a:t>
            </a:r>
            <a:r>
              <a:rPr lang="en-US" b="1" baseline="30000" dirty="0" smtClean="0">
                <a:solidFill>
                  <a:srgbClr val="000000"/>
                </a:solidFill>
              </a:rPr>
              <a:t>-1</a:t>
            </a:r>
            <a:endParaRPr b="1" baseline="30000" dirty="0"/>
          </a:p>
        </p:txBody>
      </p:sp>
      <p:sp>
        <p:nvSpPr>
          <p:cNvPr id="11" name="CustomShape 1"/>
          <p:cNvSpPr/>
          <p:nvPr/>
        </p:nvSpPr>
        <p:spPr>
          <a:xfrm>
            <a:off x="345984" y="692696"/>
            <a:ext cx="2664296" cy="1440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ep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/eAu20x100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GeV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Calibri"/>
              </a:rPr>
              <a:t>trig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&gt;2, 1 &lt;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Calibri"/>
              </a:rPr>
              <a:t>asso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Calibri"/>
              </a:rPr>
              <a:t>trig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,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0.2&lt;z&lt;0.4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  <a:latin typeface="Calibri"/>
              </a:rPr>
              <a:t>Charged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particle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all effects on</a:t>
            </a:r>
            <a:endParaRPr dirty="0"/>
          </a:p>
        </p:txBody>
      </p:sp>
      <p:cxnSp>
        <p:nvCxnSpPr>
          <p:cNvPr id="12" name="直接箭头连接符 11"/>
          <p:cNvCxnSpPr/>
          <p:nvPr/>
        </p:nvCxnSpPr>
        <p:spPr>
          <a:xfrm rot="10800000">
            <a:off x="4572000" y="1556792"/>
            <a:ext cx="25922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86544" y="1196752"/>
            <a:ext cx="116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y increasing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5959" y="3429000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/>
              <a:t>Black:all</a:t>
            </a:r>
            <a:endParaRPr lang="en-US" altLang="zh-CN" sz="2000" dirty="0" smtClean="0"/>
          </a:p>
          <a:p>
            <a:r>
              <a:rPr lang="en-US" altLang="zh-CN" sz="2000" dirty="0" err="1" smtClean="0">
                <a:solidFill>
                  <a:srgbClr val="FF0000"/>
                </a:solidFill>
              </a:rPr>
              <a:t>Red:PGF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2526159" y="2636912"/>
            <a:ext cx="0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94111" y="3019792"/>
            <a:ext cx="461665" cy="121058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dirty="0" smtClean="0"/>
              <a:t>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increasing</a:t>
            </a:r>
            <a:endParaRPr lang="zh-CN" alt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9" name="灯片编号占位符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Five: Kinematics scan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Fitted width from double gauss for </a:t>
            </a:r>
            <a:r>
              <a:rPr lang="en-US" altLang="zh-CN" dirty="0" err="1" smtClean="0"/>
              <a:t>ep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eAu</a:t>
            </a:r>
            <a:r>
              <a:rPr lang="en-US" altLang="zh-CN" dirty="0" smtClean="0"/>
              <a:t> with 1 fb</a:t>
            </a:r>
            <a:r>
              <a:rPr lang="en-US" altLang="zh-CN" baseline="30000" dirty="0" smtClean="0"/>
              <a:t>-1</a:t>
            </a:r>
            <a:endParaRPr lang="zh-CN" altLang="en-US" baseline="30000" dirty="0" smtClean="0"/>
          </a:p>
          <a:p>
            <a:endParaRPr lang="zh-CN" altLang="en-US" dirty="0"/>
          </a:p>
        </p:txBody>
      </p:sp>
      <p:pic>
        <p:nvPicPr>
          <p:cNvPr id="10" name="图片 9" descr="fitWidth_allprocess_20x100_y_0.6_0.8_trig_2_z_0.2_0.4_lum1_WithErr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720090"/>
            <a:ext cx="3977640" cy="2708910"/>
          </a:xfrm>
          <a:prstGeom prst="rect">
            <a:avLst/>
          </a:prstGeom>
        </p:spPr>
      </p:pic>
      <p:pic>
        <p:nvPicPr>
          <p:cNvPr id="11" name="图片 10" descr="fitWidth_allprocess_20x100_y_0.25_0.35_trig_2_z_0.2_0.4_lum_1_WithErrba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" y="720090"/>
            <a:ext cx="3977640" cy="2708910"/>
          </a:xfrm>
          <a:prstGeom prst="rect">
            <a:avLst/>
          </a:prstGeom>
        </p:spPr>
      </p:pic>
      <p:pic>
        <p:nvPicPr>
          <p:cNvPr id="12" name="图片 11" descr="fitWidth_PGF_20x100_y_0.25_0.35_trig_2_z_0.2_0.4_lum1_WithErrba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" y="3429000"/>
            <a:ext cx="3977640" cy="2708910"/>
          </a:xfrm>
          <a:prstGeom prst="rect">
            <a:avLst/>
          </a:prstGeom>
        </p:spPr>
      </p:pic>
      <p:pic>
        <p:nvPicPr>
          <p:cNvPr id="13" name="图片 12" descr="fitWidth_PGF_20x100_y_0.6_0.8_trig_2_z_0.2_0.4_lum1_WithErrba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3429000"/>
            <a:ext cx="3977640" cy="2708910"/>
          </a:xfrm>
          <a:prstGeom prst="rect">
            <a:avLst/>
          </a:prstGeom>
        </p:spPr>
      </p:pic>
      <p:sp>
        <p:nvSpPr>
          <p:cNvPr id="14" name="日期占位符 1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One: Benchmark plots for </a:t>
            </a:r>
            <a:r>
              <a:rPr lang="en-US" altLang="zh-CN" dirty="0" err="1" smtClean="0"/>
              <a:t>ep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∆</a:t>
            </a:r>
            <a:r>
              <a:rPr lang="el-GR" altLang="zh-CN" dirty="0" smtClean="0"/>
              <a:t>φ</a:t>
            </a:r>
            <a:r>
              <a:rPr lang="en-US" altLang="zh-CN" dirty="0" smtClean="0"/>
              <a:t> distribution for All process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8" name="CustomShape 2"/>
          <p:cNvSpPr/>
          <p:nvPr/>
        </p:nvSpPr>
        <p:spPr>
          <a:xfrm>
            <a:off x="179512" y="1124744"/>
            <a:ext cx="4677400" cy="1273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e+p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20x100GeV, PYTHIA default setting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1&lt;Q</a:t>
            </a:r>
            <a:r>
              <a:rPr lang="en-US" baseline="30000" dirty="0" smtClean="0">
                <a:solidFill>
                  <a:srgbClr val="000000"/>
                </a:solidFill>
                <a:latin typeface="+mn-ea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&lt;1.5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0.65&lt;y&lt;0.75, &lt;x&gt;=2.2e-4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  <a:latin typeface="+mn-ea"/>
              </a:rPr>
              <a:t>charged hadrons, 0.2 &lt; z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z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0.4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baseline="-250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&gt; 2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1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endParaRPr baseline="30000" dirty="0">
              <a:latin typeface="+mn-ea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3947" y="2276872"/>
            <a:ext cx="648652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644008" y="980728"/>
            <a:ext cx="4129657" cy="36933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No realistic luminosity issue considered.</a:t>
            </a:r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One: Benchmark plots for </a:t>
            </a:r>
            <a:r>
              <a:rPr lang="en-US" altLang="zh-CN" dirty="0" err="1" smtClean="0"/>
              <a:t>ep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∆</a:t>
            </a:r>
            <a:r>
              <a:rPr lang="el-GR" altLang="zh-CN" dirty="0" smtClean="0"/>
              <a:t>φ</a:t>
            </a:r>
            <a:r>
              <a:rPr lang="en-US" altLang="zh-CN" dirty="0" smtClean="0"/>
              <a:t> distribution for DIS process</a:t>
            </a:r>
            <a:endParaRPr lang="zh-CN" altLang="en-US" dirty="0" smtClean="0"/>
          </a:p>
          <a:p>
            <a:endParaRPr lang="zh-CN" altLang="en-US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12976"/>
            <a:ext cx="4247198" cy="2878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6239" y="3212976"/>
            <a:ext cx="4216241" cy="2878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ustomShape 2"/>
          <p:cNvSpPr/>
          <p:nvPr/>
        </p:nvSpPr>
        <p:spPr>
          <a:xfrm>
            <a:off x="179512" y="1124744"/>
            <a:ext cx="4677400" cy="1273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e+p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20x100GeV, PYTHIA default setting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1&lt;Q</a:t>
            </a:r>
            <a:r>
              <a:rPr lang="en-US" baseline="30000" dirty="0" smtClean="0">
                <a:solidFill>
                  <a:srgbClr val="000000"/>
                </a:solidFill>
                <a:latin typeface="+mn-ea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&lt;1.5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0.65&lt;y&lt;0.75, &lt;x&gt;=2.2e-4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  <a:latin typeface="+mn-ea"/>
              </a:rPr>
              <a:t>charged hadrons, 0.2 &lt; z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z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0.4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baseline="-250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&gt; 2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1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endParaRPr baseline="30000" dirty="0">
              <a:latin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75656" y="2771636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PGF process  61.06%</a:t>
            </a:r>
            <a:endParaRPr lang="zh-CN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652120" y="2771636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QCDC process  10.51%</a:t>
            </a:r>
            <a:endParaRPr lang="zh-CN" altLang="en-US" dirty="0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One: Benchmark plots for </a:t>
            </a:r>
            <a:r>
              <a:rPr lang="en-US" altLang="zh-CN" dirty="0" err="1" smtClean="0"/>
              <a:t>ep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∆</a:t>
            </a:r>
            <a:r>
              <a:rPr lang="el-GR" altLang="zh-CN" dirty="0" smtClean="0"/>
              <a:t>φ</a:t>
            </a:r>
            <a:r>
              <a:rPr lang="en-US" altLang="zh-CN" dirty="0" smtClean="0"/>
              <a:t> distribution for Resolved process</a:t>
            </a:r>
            <a:endParaRPr lang="zh-CN" altLang="en-US" dirty="0" smtClean="0"/>
          </a:p>
          <a:p>
            <a:endParaRPr lang="zh-CN" alt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262" y="795750"/>
            <a:ext cx="3903345" cy="266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911302"/>
            <a:ext cx="390334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928447"/>
            <a:ext cx="3897630" cy="266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ustomShape 2"/>
          <p:cNvSpPr/>
          <p:nvPr/>
        </p:nvSpPr>
        <p:spPr>
          <a:xfrm>
            <a:off x="179512" y="1219896"/>
            <a:ext cx="4677400" cy="1273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e+p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20x100GeV, PYTHIA default setting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1&lt;Q</a:t>
            </a:r>
            <a:r>
              <a:rPr lang="en-US" baseline="30000" dirty="0" smtClean="0">
                <a:solidFill>
                  <a:srgbClr val="000000"/>
                </a:solidFill>
                <a:latin typeface="+mn-ea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&lt;1.5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0.65&lt;y&lt;0.75, &lt;x&gt;=2.2e-4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  <a:latin typeface="+mn-ea"/>
              </a:rPr>
              <a:t>charged hadrons, 0.2 &lt; z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z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0.4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baseline="-250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&gt; 2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1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endParaRPr baseline="30000" dirty="0">
              <a:latin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17774" y="3563724"/>
            <a:ext cx="2294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 </a:t>
            </a:r>
            <a:r>
              <a:rPr lang="en-US" altLang="zh-CN" dirty="0" err="1" smtClean="0"/>
              <a:t>g+g</a:t>
            </a:r>
            <a:r>
              <a:rPr lang="en-US" altLang="zh-CN" dirty="0" smtClean="0"/>
              <a:t> channel  1.76%</a:t>
            </a:r>
            <a:endParaRPr lang="zh-CN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547664" y="3541970"/>
            <a:ext cx="2422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 </a:t>
            </a:r>
            <a:r>
              <a:rPr lang="en-US" altLang="zh-CN" dirty="0" err="1" smtClean="0"/>
              <a:t>q+g</a:t>
            </a:r>
            <a:r>
              <a:rPr lang="en-US" altLang="zh-CN" dirty="0" smtClean="0"/>
              <a:t> channel  17.82%</a:t>
            </a:r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300192" y="476672"/>
            <a:ext cx="2294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 </a:t>
            </a:r>
            <a:r>
              <a:rPr lang="en-US" altLang="zh-CN" dirty="0" err="1" smtClean="0"/>
              <a:t>q+q</a:t>
            </a:r>
            <a:r>
              <a:rPr lang="en-US" altLang="zh-CN" dirty="0" smtClean="0"/>
              <a:t> channel  8.59%</a:t>
            </a:r>
            <a:endParaRPr lang="zh-CN" alt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One: Benchmark plots for </a:t>
            </a:r>
            <a:r>
              <a:rPr lang="en-US" altLang="zh-CN" dirty="0" err="1" smtClean="0"/>
              <a:t>ep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Fraction of different processes out of total versus ∆</a:t>
            </a:r>
            <a:r>
              <a:rPr lang="el-GR" altLang="zh-CN" dirty="0" smtClean="0"/>
              <a:t>φ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9" name="CustomShape 2"/>
          <p:cNvSpPr/>
          <p:nvPr/>
        </p:nvSpPr>
        <p:spPr>
          <a:xfrm>
            <a:off x="251520" y="764704"/>
            <a:ext cx="4677400" cy="1273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e+p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20x100GeV, PYTHIA default setting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1&lt;Q</a:t>
            </a:r>
            <a:r>
              <a:rPr lang="en-US" baseline="30000" dirty="0" smtClean="0">
                <a:solidFill>
                  <a:srgbClr val="000000"/>
                </a:solidFill>
                <a:latin typeface="+mn-ea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&lt;1.5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0.65&lt;y&lt;0.75, &lt;x&gt;=2.2e-4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  <a:latin typeface="+mn-ea"/>
              </a:rPr>
              <a:t>charged hadrons, 0.2 &lt; z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z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0.4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baseline="-250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&gt; 2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1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endParaRPr baseline="30000" dirty="0">
              <a:latin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0270" y="2161946"/>
            <a:ext cx="5932170" cy="4003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日期占位符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One: Benchmark plots for </a:t>
            </a:r>
            <a:r>
              <a:rPr lang="en-US" altLang="zh-CN" dirty="0" err="1" smtClean="0"/>
              <a:t>ep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∆</a:t>
            </a:r>
            <a:r>
              <a:rPr lang="el-GR" altLang="zh-CN" dirty="0" smtClean="0"/>
              <a:t>φ</a:t>
            </a:r>
            <a:r>
              <a:rPr lang="en-US" altLang="zh-CN" dirty="0" smtClean="0"/>
              <a:t> distribution and QCD radiation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8" name="CustomShape 2"/>
          <p:cNvSpPr/>
          <p:nvPr/>
        </p:nvSpPr>
        <p:spPr>
          <a:xfrm>
            <a:off x="179512" y="1340768"/>
            <a:ext cx="4677400" cy="1273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e+p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20x100GeV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1&lt;Q</a:t>
            </a:r>
            <a:r>
              <a:rPr lang="en-US" baseline="30000" dirty="0" smtClean="0">
                <a:solidFill>
                  <a:srgbClr val="000000"/>
                </a:solidFill>
                <a:latin typeface="+mn-ea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&lt;1.5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 0.65&lt;y&lt;0.75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  <a:latin typeface="+mn-ea"/>
              </a:rPr>
              <a:t>charged hadrons, 0.2 &lt; z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z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0.4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baseline="-250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&gt; 2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1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endParaRPr baseline="30000" dirty="0"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2843644"/>
            <a:ext cx="2907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With particle decay contribution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2843644"/>
            <a:ext cx="3186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Without particle decay contribution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942" y="3212976"/>
            <a:ext cx="4210050" cy="2860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208173"/>
            <a:ext cx="4203859" cy="2885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687615" y="980728"/>
            <a:ext cx="259231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1. Intrinsic </a:t>
            </a:r>
            <a:r>
              <a:rPr lang="en-US" altLang="zh-CN" dirty="0" err="1" smtClean="0"/>
              <a:t>kT</a:t>
            </a:r>
            <a:endParaRPr lang="en-US" altLang="zh-CN" dirty="0" smtClean="0"/>
          </a:p>
          <a:p>
            <a:r>
              <a:rPr lang="en-US" altLang="zh-CN" dirty="0" smtClean="0"/>
              <a:t>2. Initial state Parton Shower</a:t>
            </a:r>
          </a:p>
          <a:p>
            <a:r>
              <a:rPr lang="en-US" altLang="zh-CN" dirty="0" smtClean="0"/>
              <a:t>3. Final state Parton Shower</a:t>
            </a:r>
          </a:p>
          <a:p>
            <a:r>
              <a:rPr lang="en-US" altLang="zh-CN" dirty="0" smtClean="0"/>
              <a:t>4. Fragmentation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endParaRPr lang="en-US" altLang="zh-CN" baseline="-25000" dirty="0" smtClean="0"/>
          </a:p>
          <a:p>
            <a:r>
              <a:rPr lang="en-US" altLang="zh-CN" dirty="0" smtClean="0"/>
              <a:t>5. Particle decay</a:t>
            </a:r>
            <a:endParaRPr lang="zh-CN" altLang="en-US" dirty="0"/>
          </a:p>
        </p:txBody>
      </p:sp>
      <p:sp>
        <p:nvSpPr>
          <p:cNvPr id="12" name="右大括号 11"/>
          <p:cNvSpPr/>
          <p:nvPr/>
        </p:nvSpPr>
        <p:spPr>
          <a:xfrm>
            <a:off x="8100392" y="1700808"/>
            <a:ext cx="144016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8244408" y="1897087"/>
            <a:ext cx="827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Near side</a:t>
            </a:r>
            <a:endParaRPr lang="zh-CN" altLang="en-US" sz="1400" dirty="0"/>
          </a:p>
        </p:txBody>
      </p:sp>
      <p:sp>
        <p:nvSpPr>
          <p:cNvPr id="14" name="左大括号 13"/>
          <p:cNvSpPr/>
          <p:nvPr/>
        </p:nvSpPr>
        <p:spPr>
          <a:xfrm>
            <a:off x="5039543" y="1124744"/>
            <a:ext cx="144016" cy="11521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283968" y="1556792"/>
            <a:ext cx="827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Away side</a:t>
            </a:r>
            <a:endParaRPr lang="zh-CN" altLang="en-US" sz="1400" dirty="0"/>
          </a:p>
        </p:txBody>
      </p:sp>
      <p:sp>
        <p:nvSpPr>
          <p:cNvPr id="16" name="左大括号 15"/>
          <p:cNvSpPr/>
          <p:nvPr/>
        </p:nvSpPr>
        <p:spPr>
          <a:xfrm>
            <a:off x="5687615" y="1124744"/>
            <a:ext cx="72008" cy="3600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076056" y="1207785"/>
            <a:ext cx="827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dominate</a:t>
            </a:r>
            <a:endParaRPr lang="zh-CN" altLang="en-US" sz="1200" dirty="0"/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20" name="灯片编号占位符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One: Benchmark plots for </a:t>
            </a:r>
            <a:r>
              <a:rPr lang="en-US" altLang="zh-CN" dirty="0" err="1" smtClean="0"/>
              <a:t>eA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zh-CN" dirty="0" err="1" smtClean="0"/>
              <a:t>eA</a:t>
            </a:r>
            <a:r>
              <a:rPr lang="en-US" altLang="zh-CN" dirty="0" smtClean="0"/>
              <a:t> with nuclear PDF </a:t>
            </a:r>
            <a:r>
              <a:rPr lang="en-US" altLang="zh-CN" dirty="0" err="1" smtClean="0"/>
              <a:t>vs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ep</a:t>
            </a:r>
            <a:r>
              <a:rPr lang="en-US" altLang="zh-CN" dirty="0" smtClean="0"/>
              <a:t> (all process included)</a:t>
            </a:r>
            <a:endParaRPr lang="zh-CN" altLang="en-US" dirty="0" smtClean="0"/>
          </a:p>
          <a:p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950" y="3284984"/>
            <a:ext cx="42100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286373"/>
            <a:ext cx="4197668" cy="2878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ustomShape 2"/>
          <p:cNvSpPr/>
          <p:nvPr/>
        </p:nvSpPr>
        <p:spPr>
          <a:xfrm>
            <a:off x="179512" y="1124744"/>
            <a:ext cx="4677400" cy="1273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 smtClean="0">
                <a:solidFill>
                  <a:srgbClr val="000000"/>
                </a:solidFill>
                <a:latin typeface="+mn-ea"/>
              </a:rPr>
              <a:t>e+p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/Au 20x100GeV, PYTHIA default setting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1&lt;Q</a:t>
            </a:r>
            <a:r>
              <a:rPr lang="en-US" baseline="30000" dirty="0" smtClean="0">
                <a:solidFill>
                  <a:srgbClr val="000000"/>
                </a:solidFill>
                <a:latin typeface="+mn-ea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&lt;1.5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 0.65&lt;y&lt;0.75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  <a:latin typeface="+mn-ea"/>
              </a:rPr>
              <a:t>charged hadrons, 0.2 &lt; z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z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0.4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baseline="-250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&gt; 2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1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endParaRPr baseline="30000" dirty="0"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73176" y="2996952"/>
            <a:ext cx="2822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eAu</a:t>
            </a:r>
            <a:r>
              <a:rPr lang="en-US" altLang="zh-CN" dirty="0" smtClean="0"/>
              <a:t> Energy loss </a:t>
            </a:r>
            <a:r>
              <a:rPr lang="en-US" altLang="zh-CN" dirty="0" err="1" smtClean="0"/>
              <a:t>vs</a:t>
            </a:r>
            <a:r>
              <a:rPr lang="en-US" altLang="zh-CN" dirty="0" smtClean="0"/>
              <a:t> nuclear PDF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444208" y="2996952"/>
            <a:ext cx="984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eAu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vs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ep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652120" y="1052736"/>
            <a:ext cx="22279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Relevant nuclear effects:</a:t>
            </a:r>
          </a:p>
          <a:p>
            <a:r>
              <a:rPr lang="en-US" altLang="zh-CN" dirty="0" smtClean="0"/>
              <a:t>1. Nuclear PDF</a:t>
            </a:r>
          </a:p>
          <a:p>
            <a:r>
              <a:rPr lang="en-US" altLang="zh-CN" dirty="0" smtClean="0"/>
              <a:t>2. Energy loss</a:t>
            </a:r>
            <a:endParaRPr lang="zh-CN" alt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Part Two: Compare with CGC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zh-CN" dirty="0" err="1" smtClean="0"/>
              <a:t>ep</a:t>
            </a:r>
            <a:r>
              <a:rPr lang="en-US" altLang="zh-CN" dirty="0" smtClean="0"/>
              <a:t> </a:t>
            </a:r>
            <a:r>
              <a:rPr lang="zh-CN" altLang="en-US" dirty="0" smtClean="0"/>
              <a:t>∆</a:t>
            </a:r>
            <a:r>
              <a:rPr lang="el-GR" altLang="zh-CN" dirty="0" smtClean="0"/>
              <a:t>φ</a:t>
            </a:r>
            <a:r>
              <a:rPr lang="en-US" altLang="zh-CN" dirty="0" smtClean="0"/>
              <a:t> at different </a:t>
            </a:r>
            <a:r>
              <a:rPr lang="en-US" altLang="zh-CN" dirty="0" err="1" smtClean="0"/>
              <a:t>k</a:t>
            </a:r>
            <a:r>
              <a:rPr lang="en-US" altLang="zh-CN" baseline="-25000" dirty="0" err="1" smtClean="0"/>
              <a:t>T</a:t>
            </a:r>
            <a:r>
              <a:rPr lang="en-US" altLang="zh-CN" baseline="-25000" dirty="0" smtClean="0"/>
              <a:t> </a:t>
            </a:r>
            <a:r>
              <a:rPr lang="en-US" altLang="zh-CN" dirty="0" smtClean="0"/>
              <a:t>with JETSET fragmentation</a:t>
            </a:r>
            <a:endParaRPr lang="zh-CN" altLang="en-US" baseline="-25000" dirty="0" smtClean="0"/>
          </a:p>
        </p:txBody>
      </p:sp>
      <p:pic>
        <p:nvPicPr>
          <p:cNvPr id="22530" name="Picture 2" descr="File:DeltaPhi 30x100 Q2 1 y 0.7 PGF kt 0.4 noPS frag 0.0 z 0.25 0.35 trig 2 10 defaultkT jetset CG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731520"/>
            <a:ext cx="3977640" cy="2697480"/>
          </a:xfrm>
          <a:prstGeom prst="rect">
            <a:avLst/>
          </a:prstGeom>
          <a:noFill/>
        </p:spPr>
      </p:pic>
      <p:pic>
        <p:nvPicPr>
          <p:cNvPr id="22532" name="Picture 4" descr="File:DeltaPhi 30x100 Q2 1 y 0.7 PGF kt 0.6 noPS frag 0.0 z 0.25 0.35 trig 2 10 defaultkT jetset CG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320" y="3861048"/>
            <a:ext cx="3977640" cy="2697480"/>
          </a:xfrm>
          <a:prstGeom prst="rect">
            <a:avLst/>
          </a:prstGeom>
          <a:noFill/>
        </p:spPr>
      </p:pic>
      <p:pic>
        <p:nvPicPr>
          <p:cNvPr id="22534" name="Picture 6" descr="File:DeltaPhi 30x100 Q2 1 y 0.7 PGF kt 0.7 noPS frag 0.0 z 0.25 0.35 trig 2 10 defaultkT jetset CG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8816" y="3861048"/>
            <a:ext cx="3977640" cy="26974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228184" y="539388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k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 = 0.4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3645024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k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 = 0.7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35696" y="3645024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k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 = 0.6</a:t>
            </a:r>
            <a:endParaRPr lang="zh-CN" altLang="en-US" dirty="0"/>
          </a:p>
        </p:txBody>
      </p:sp>
      <p:sp>
        <p:nvSpPr>
          <p:cNvPr id="10" name="CustomShape 2"/>
          <p:cNvSpPr/>
          <p:nvPr/>
        </p:nvSpPr>
        <p:spPr>
          <a:xfrm>
            <a:off x="107504" y="908720"/>
            <a:ext cx="4176464" cy="1273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e+p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30x100GeV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0.5&lt;Q</a:t>
            </a:r>
            <a:r>
              <a:rPr lang="en-US" baseline="30000" dirty="0" smtClean="0">
                <a:solidFill>
                  <a:srgbClr val="000000"/>
                </a:solidFill>
                <a:latin typeface="+mn-ea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+mn-ea"/>
              </a:rPr>
              <a:t>&lt;1.5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 0.65&lt;y&lt;0.75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0000"/>
                </a:solidFill>
                <a:latin typeface="+mn-ea"/>
              </a:rPr>
              <a:t>0.2 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&lt; z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z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0.4</a:t>
            </a:r>
            <a:endParaRPr dirty="0">
              <a:latin typeface="+mn-ea"/>
            </a:endParaRP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baseline="-250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&gt; 2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, 1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GeV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 err="1">
                <a:solidFill>
                  <a:srgbClr val="000000"/>
                </a:solidFill>
                <a:latin typeface="+mn-ea"/>
              </a:rPr>
              <a:t>asso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+mn-ea"/>
              </a:rPr>
              <a:t>T</a:t>
            </a:r>
            <a:r>
              <a:rPr lang="en-US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+mn-ea"/>
              </a:rPr>
              <a:t>trig</a:t>
            </a:r>
            <a:endParaRPr baseline="30000" dirty="0"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2204864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Parton shower switched off, blue curve from Bowen’s calculation without fragmentation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endParaRPr lang="zh-CN" altLang="en-US" baseline="-25000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altLang="zh-CN" smtClean="0"/>
              <a:t>2013/4/4</a:t>
            </a:r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CCE8C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平衡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平衡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update 2013.3.22_commented</Template>
  <TotalTime>1182</TotalTime>
  <Words>1621</Words>
  <Application>Microsoft Office PowerPoint</Application>
  <PresentationFormat>全屏显示(4:3)</PresentationFormat>
  <Paragraphs>290</Paragraphs>
  <Slides>26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平衡</vt:lpstr>
      <vt:lpstr>Updates on the study of dihadron correlation</vt:lpstr>
      <vt:lpstr>What we have done up to now and where are we going?</vt:lpstr>
      <vt:lpstr>Part One: Benchmark plots for ep</vt:lpstr>
      <vt:lpstr>Part One: Benchmark plots for ep</vt:lpstr>
      <vt:lpstr>Part One: Benchmark plots for ep</vt:lpstr>
      <vt:lpstr>Part One: Benchmark plots for ep</vt:lpstr>
      <vt:lpstr>Part One: Benchmark plots for ep</vt:lpstr>
      <vt:lpstr>Part One: Benchmark plots for eA</vt:lpstr>
      <vt:lpstr>Part Two: Compare with CGC</vt:lpstr>
      <vt:lpstr>Part Two: Compare with CGC</vt:lpstr>
      <vt:lpstr>Part Two: Compare with CGC</vt:lpstr>
      <vt:lpstr>Part Two: Compare with CGC</vt:lpstr>
      <vt:lpstr>Part Three: Detector smearing</vt:lpstr>
      <vt:lpstr>Part Three: Detector smearing</vt:lpstr>
      <vt:lpstr>Part Three: Detector smearing</vt:lpstr>
      <vt:lpstr>Part Three: Detector smearing</vt:lpstr>
      <vt:lpstr>Part Three: Detector smearing</vt:lpstr>
      <vt:lpstr>Part Four: Double gauss fit</vt:lpstr>
      <vt:lpstr>Part Four: Double gauss fit</vt:lpstr>
      <vt:lpstr>Part Five: Kinematics scan</vt:lpstr>
      <vt:lpstr>Part Five: Kinematics scan</vt:lpstr>
      <vt:lpstr>Part Five: Kinematics scan</vt:lpstr>
      <vt:lpstr>Part Five: Kinematics scan</vt:lpstr>
      <vt:lpstr>Part Five: Kinematics scan</vt:lpstr>
      <vt:lpstr>Part Five: Kinematics scan</vt:lpstr>
      <vt:lpstr>Part Five: Kinematics scan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liangzh</dc:creator>
  <cp:lastModifiedBy>liang</cp:lastModifiedBy>
  <cp:revision>96</cp:revision>
  <dcterms:created xsi:type="dcterms:W3CDTF">2013-04-02T15:15:11Z</dcterms:created>
  <dcterms:modified xsi:type="dcterms:W3CDTF">2013-04-03T20:17:02Z</dcterms:modified>
</cp:coreProperties>
</file>